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69" r:id="rId4"/>
    <p:sldId id="272" r:id="rId5"/>
    <p:sldId id="273" r:id="rId6"/>
    <p:sldId id="275" r:id="rId7"/>
    <p:sldId id="276" r:id="rId8"/>
    <p:sldId id="260" r:id="rId9"/>
    <p:sldId id="277" r:id="rId10"/>
    <p:sldId id="261" r:id="rId11"/>
    <p:sldId id="274" r:id="rId12"/>
    <p:sldId id="278" r:id="rId13"/>
    <p:sldId id="279" r:id="rId14"/>
    <p:sldId id="280" r:id="rId15"/>
    <p:sldId id="281" r:id="rId16"/>
    <p:sldId id="282" r:id="rId17"/>
    <p:sldId id="266" r:id="rId18"/>
    <p:sldId id="270" r:id="rId19"/>
    <p:sldId id="258" r:id="rId20"/>
    <p:sldId id="259" r:id="rId21"/>
    <p:sldId id="262" r:id="rId22"/>
    <p:sldId id="26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56DAA4-EF78-4D2B-B303-CE982CDBD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C5E48-D9C4-42B3-B692-5F28905AC06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2292A-A81E-4C37-B869-7020230D4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2292A-A81E-4C37-B869-7020230D47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7433-C427-489B-AE46-32C600A0B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075F-7B9F-41D8-AFDC-2D1C5D30A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FE6C-0392-42F4-808E-59F2D2675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3296-A312-4857-BC3A-E76F328AC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E7808-3241-4794-9D96-BBB0AA078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E982-96CA-44BE-8F23-379AAF21F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FC5F-13B2-4B64-87E3-4CD7F878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51540-1675-4EDF-84CA-E30B7537C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4277-CF79-4C78-90BD-51379B7BD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C7A0-F987-4AE7-A878-65B8427C7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D645-D59E-4AAD-A4BC-B7D2AB3CB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1C786B-0DF4-4928-BE2A-EAE516330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www.pigeon.psy.tufts.edu/jep/images/sdplus.gif&amp;imgrefurl=http://www.pigeon.psy.tufts.edu/jep/sdclass/sdmsc_texture_test1a.htm&amp;h=163&amp;w=163&amp;prev=/images?q=PLUS+SIGN&amp;svnum=10&amp;hl=en&amp;lr=&amp;ie=UTF-8&amp;oe=UTF-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imgres?imgurl=stlouisfed.org/images/publications/ar/1996/minus.gif&amp;imgrefurl=http://stlouisfed.org/publications/ar/1996/toc.html&amp;h=50&amp;w=50&amp;prev=/images?q=MINUS+SIGN&amp;start=120&amp;svnum=10&amp;hl=en&amp;lr=&amp;ie=UTF-8&amp;oe=UTF-8&amp;sa=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b="1" smtClean="0">
                <a:latin typeface="Broadway" pitchFamily="82" charset="0"/>
              </a:rPr>
              <a:t>CHILD CARE PROGRAM COMPARISON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0"/>
            <a:ext cx="205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0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10000"/>
            <a:ext cx="20050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172200" cy="11430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latin typeface="Broadway" pitchFamily="82" charset="0"/>
              </a:rPr>
              <a:t>HEAD</a:t>
            </a:r>
            <a:r>
              <a:rPr lang="en-US" sz="6600" dirty="0" smtClean="0">
                <a:latin typeface="Broadway" pitchFamily="82" charset="0"/>
              </a:rPr>
              <a:t> </a:t>
            </a:r>
            <a:r>
              <a:rPr lang="en-US" sz="6600" b="1" dirty="0" smtClean="0">
                <a:latin typeface="Broadway" pitchFamily="82" charset="0"/>
              </a:rPr>
              <a:t>START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u="sng" dirty="0" smtClean="0">
                <a:latin typeface="Mufferaw" pitchFamily="66" charset="0"/>
              </a:rPr>
              <a:t>DESCRIPTION</a:t>
            </a:r>
            <a:r>
              <a:rPr lang="en-US" dirty="0" smtClean="0">
                <a:latin typeface="Mufferaw" pitchFamily="66" charset="0"/>
              </a:rPr>
              <a:t>:  Gov. structured and funded child care program promoting school readiness and success for children in low-income families by providing comprehensive educational, health, nutritional, and social services.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Mufferaw" pitchFamily="66" charset="0"/>
              </a:rPr>
              <a:t>Not just a daycare center, but a provider of high quality child care &amp; Early Childhood education where learning is child’s play. (preschool)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oadway" pitchFamily="82" charset="0"/>
              </a:rPr>
              <a:t>HEAD</a:t>
            </a:r>
            <a:r>
              <a:rPr lang="en-US" dirty="0" smtClean="0">
                <a:latin typeface="Broadway" pitchFamily="82" charset="0"/>
              </a:rPr>
              <a:t> </a:t>
            </a:r>
            <a:r>
              <a:rPr lang="en-US" b="1" dirty="0" smtClean="0">
                <a:latin typeface="Broadway" pitchFamily="82" charset="0"/>
              </a:rPr>
              <a:t>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 smtClean="0">
                <a:latin typeface="Mufferaw" pitchFamily="66" charset="0"/>
              </a:rPr>
              <a:t>Pro’S</a:t>
            </a:r>
            <a:r>
              <a:rPr lang="en-US" dirty="0" smtClean="0">
                <a:latin typeface="Mufferaw" pitchFamily="66" charset="0"/>
              </a:rPr>
              <a:t>:  Helps low income children to enter kindergarten at a higher level.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Mufferaw" pitchFamily="66" charset="0"/>
              </a:rPr>
              <a:t>Provides a stable environment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Mufferaw" pitchFamily="66" charset="0"/>
              </a:rPr>
              <a:t>Meals, shots, health care, professional staff, </a:t>
            </a:r>
            <a:r>
              <a:rPr lang="en-US" dirty="0" err="1" smtClean="0">
                <a:latin typeface="Mufferaw" pitchFamily="66" charset="0"/>
              </a:rPr>
              <a:t>gov</a:t>
            </a:r>
            <a:r>
              <a:rPr lang="en-US" dirty="0" smtClean="0">
                <a:latin typeface="Mufferaw" pitchFamily="66" charset="0"/>
              </a:rPr>
              <a:t>. funded, transportation, counseling provided.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bestclipartblog.com/clipart-pics/healthy-clip-ar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53000"/>
            <a:ext cx="1771091" cy="160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lustrationsof.com/royalty-free-rolled-money-clipart-illustration-9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57200"/>
            <a:ext cx="1306286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r>
              <a:rPr lang="en-US" b="1" u="sng" dirty="0" err="1" smtClean="0">
                <a:latin typeface="Mufferaw" pitchFamily="66" charset="0"/>
              </a:rPr>
              <a:t>Con’S</a:t>
            </a:r>
            <a:r>
              <a:rPr lang="en-US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Funding instability</a:t>
            </a:r>
          </a:p>
          <a:p>
            <a:r>
              <a:rPr lang="en-US" dirty="0" smtClean="0">
                <a:latin typeface="Mufferaw" pitchFamily="66" charset="0"/>
              </a:rPr>
              <a:t>Segregated by economic status as it only targets and benefits the poor and lower income families.</a:t>
            </a:r>
          </a:p>
          <a:p>
            <a:r>
              <a:rPr lang="en-US" dirty="0" smtClean="0">
                <a:latin typeface="Mufferaw" pitchFamily="66" charset="0"/>
              </a:rPr>
              <a:t>Children may have emotional problems from being surrounded by other children with emotional issues related to the socioeconomics. </a:t>
            </a:r>
          </a:p>
          <a:p>
            <a:r>
              <a:rPr lang="en-US" b="1" dirty="0" smtClean="0">
                <a:latin typeface="Mufferaw" pitchFamily="66" charset="0"/>
              </a:rPr>
              <a:t>Flexibility: Less ability to negotiate care &amp; routines.</a:t>
            </a:r>
            <a:endParaRPr lang="en-US" b="1" dirty="0" smtClean="0">
              <a:latin typeface="Mufferaw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33400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Broadway" pitchFamily="82" charset="0"/>
              </a:rPr>
              <a:t>HEAD</a:t>
            </a:r>
            <a:r>
              <a:rPr lang="en-US" sz="5400" dirty="0" smtClean="0">
                <a:latin typeface="Broadway" pitchFamily="82" charset="0"/>
              </a:rPr>
              <a:t> </a:t>
            </a:r>
            <a:r>
              <a:rPr lang="en-US" sz="5400" b="1" dirty="0" smtClean="0">
                <a:latin typeface="Broadway" pitchFamily="82" charset="0"/>
              </a:rPr>
              <a:t>START</a:t>
            </a:r>
            <a:endParaRPr lang="en-US" sz="5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Broadway" pitchFamily="82" charset="0"/>
              </a:rPr>
              <a:t>                       Preschool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b="1" u="sng" dirty="0" smtClean="0">
                <a:latin typeface="Mufferaw" pitchFamily="66" charset="0"/>
              </a:rPr>
              <a:t>description</a:t>
            </a:r>
            <a:r>
              <a:rPr lang="en-US" dirty="0" smtClean="0">
                <a:latin typeface="Mufferaw" pitchFamily="66" charset="0"/>
              </a:rPr>
              <a:t>:  an early childhood program in which children, ages 3-5, receive kindergarten readiness skills.  Enrollment is for a half day or less</a:t>
            </a:r>
          </a:p>
          <a:p>
            <a:r>
              <a:rPr lang="en-US" b="1" u="sng" dirty="0" smtClean="0">
                <a:latin typeface="Mufferaw" pitchFamily="66" charset="0"/>
              </a:rPr>
              <a:t>Pro: </a:t>
            </a:r>
            <a:r>
              <a:rPr lang="en-US" dirty="0" smtClean="0">
                <a:latin typeface="Mufferaw" pitchFamily="66" charset="0"/>
              </a:rPr>
              <a:t> Encourages intellectual development mixed with play.</a:t>
            </a:r>
          </a:p>
          <a:p>
            <a:r>
              <a:rPr lang="en-US" dirty="0" smtClean="0">
                <a:latin typeface="Mufferaw" pitchFamily="66" charset="0"/>
              </a:rPr>
              <a:t>Promotes &amp; strengthens emotional &amp; social skills</a:t>
            </a:r>
          </a:p>
          <a:p>
            <a:endParaRPr lang="en-US" dirty="0"/>
          </a:p>
        </p:txBody>
      </p:sp>
      <p:pic>
        <p:nvPicPr>
          <p:cNvPr id="38914" name="Picture 2" descr="http://www.clipartbest.com/cliparts/Kin/gb5/Kingb5jy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52400"/>
            <a:ext cx="4026537" cy="141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Broadway" pitchFamily="82" charset="0"/>
              </a:rPr>
              <a:t>Preschool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b="1" u="sng" dirty="0" smtClean="0">
                <a:latin typeface="Mufferaw" pitchFamily="66" charset="0"/>
              </a:rPr>
              <a:t>Pros continued</a:t>
            </a:r>
            <a:r>
              <a:rPr lang="en-US" dirty="0" smtClean="0">
                <a:latin typeface="Mufferaw" pitchFamily="66" charset="0"/>
              </a:rPr>
              <a:t>:  </a:t>
            </a:r>
          </a:p>
          <a:p>
            <a:r>
              <a:rPr lang="en-US" b="1" u="sng" dirty="0" smtClean="0">
                <a:latin typeface="Mufferaw" pitchFamily="66" charset="0"/>
              </a:rPr>
              <a:t>Pro: </a:t>
            </a:r>
            <a:r>
              <a:rPr lang="en-US" dirty="0" smtClean="0">
                <a:latin typeface="Mufferaw" pitchFamily="66" charset="0"/>
              </a:rPr>
              <a:t> Encourages intellectual development mixed with play.</a:t>
            </a:r>
          </a:p>
          <a:p>
            <a:r>
              <a:rPr lang="en-US" dirty="0" smtClean="0">
                <a:latin typeface="Mufferaw" pitchFamily="66" charset="0"/>
              </a:rPr>
              <a:t>Promotes &amp; strengthens emotional &amp; social skills</a:t>
            </a:r>
          </a:p>
          <a:p>
            <a:r>
              <a:rPr lang="en-US" dirty="0" smtClean="0">
                <a:latin typeface="Mufferaw" pitchFamily="66" charset="0"/>
              </a:rPr>
              <a:t>grouped with other Children their age</a:t>
            </a:r>
          </a:p>
          <a:p>
            <a:r>
              <a:rPr lang="en-US" dirty="0" smtClean="0">
                <a:latin typeface="Mufferaw" pitchFamily="66" charset="0"/>
              </a:rPr>
              <a:t>Small classes </a:t>
            </a:r>
          </a:p>
          <a:p>
            <a:endParaRPr lang="en-US" dirty="0"/>
          </a:p>
        </p:txBody>
      </p:sp>
      <p:pic>
        <p:nvPicPr>
          <p:cNvPr id="37890" name="Picture 2" descr="http://content.mycutegraphics.com/graphics/kids/children-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724400"/>
            <a:ext cx="4343400" cy="2019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oadway" pitchFamily="82" charset="0"/>
              </a:rPr>
              <a:t>Preschool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r>
              <a:rPr lang="en-US" b="1" u="sng" dirty="0" smtClean="0">
                <a:latin typeface="Mufferaw" pitchFamily="66" charset="0"/>
              </a:rPr>
              <a:t>Con’s:   </a:t>
            </a:r>
            <a:r>
              <a:rPr lang="en-US" dirty="0" smtClean="0">
                <a:latin typeface="Mufferaw" pitchFamily="66" charset="0"/>
              </a:rPr>
              <a:t>high cost</a:t>
            </a:r>
          </a:p>
          <a:p>
            <a:r>
              <a:rPr lang="en-US" dirty="0" smtClean="0">
                <a:latin typeface="Mufferaw" pitchFamily="66" charset="0"/>
              </a:rPr>
              <a:t>Short instructional time so not day care.</a:t>
            </a:r>
          </a:p>
          <a:p>
            <a:r>
              <a:rPr lang="en-US" dirty="0" smtClean="0">
                <a:latin typeface="Mufferaw" pitchFamily="66" charset="0"/>
              </a:rPr>
              <a:t>Teacher may not be A trained </a:t>
            </a:r>
            <a:r>
              <a:rPr lang="en-US" dirty="0" err="1" smtClean="0">
                <a:latin typeface="Mufferaw" pitchFamily="66" charset="0"/>
              </a:rPr>
              <a:t>ec</a:t>
            </a:r>
            <a:r>
              <a:rPr lang="en-US" dirty="0" smtClean="0">
                <a:latin typeface="Mufferaw" pitchFamily="66" charset="0"/>
              </a:rPr>
              <a:t> INSTRUCTOR.</a:t>
            </a:r>
          </a:p>
          <a:p>
            <a:r>
              <a:rPr lang="en-US" dirty="0" smtClean="0">
                <a:latin typeface="Mufferaw" pitchFamily="66" charset="0"/>
              </a:rPr>
              <a:t>Facility may not be a state licensed or quality site.</a:t>
            </a:r>
          </a:p>
          <a:p>
            <a:r>
              <a:rPr lang="en-US" dirty="0" smtClean="0">
                <a:latin typeface="Mufferaw" pitchFamily="66" charset="0"/>
              </a:rPr>
              <a:t>High teacher to child ratios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oadway" pitchFamily="82" charset="0"/>
              </a:rPr>
              <a:t>Preschool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Mufferaw" pitchFamily="66" charset="0"/>
              </a:rPr>
              <a:t>flexibility:</a:t>
            </a:r>
          </a:p>
          <a:p>
            <a:r>
              <a:rPr lang="en-US" dirty="0" smtClean="0">
                <a:latin typeface="Mufferaw" pitchFamily="66" charset="0"/>
              </a:rPr>
              <a:t>Low because your child only attends when your class is in session.</a:t>
            </a:r>
          </a:p>
          <a:p>
            <a:r>
              <a:rPr lang="en-US" dirty="0" smtClean="0">
                <a:latin typeface="Mufferaw" pitchFamily="66" charset="0"/>
              </a:rPr>
              <a:t>More of an opportunity to negotiate care and routine.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>
                <a:latin typeface="Broadway" pitchFamily="82" charset="0"/>
              </a:rPr>
              <a:t>ON-SITE DAY CARE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latin typeface="Mufferaw" pitchFamily="66" charset="0"/>
              </a:rPr>
              <a:t>DESCRIPTION</a:t>
            </a:r>
            <a:r>
              <a:rPr lang="en-US" sz="2800" dirty="0" smtClean="0">
                <a:latin typeface="Mufferaw" pitchFamily="66" charset="0"/>
              </a:rPr>
              <a:t>:  </a:t>
            </a:r>
            <a:r>
              <a:rPr lang="en-US" sz="2800" dirty="0" smtClean="0">
                <a:latin typeface="Mufferaw" pitchFamily="66" charset="0"/>
              </a:rPr>
              <a:t>child care is located at the place of the parents’ employment.</a:t>
            </a:r>
            <a:endParaRPr lang="en-US" sz="2800" dirty="0" smtClean="0">
              <a:latin typeface="Mufferaw" pitchFamily="66" charset="0"/>
            </a:endParaRPr>
          </a:p>
          <a:p>
            <a:pPr eaLnBrk="1" hangingPunct="1"/>
            <a:r>
              <a:rPr lang="en-US" sz="2800" b="1" u="sng" dirty="0" err="1" smtClean="0">
                <a:latin typeface="Mufferaw" pitchFamily="66" charset="0"/>
              </a:rPr>
              <a:t>Pro’S</a:t>
            </a:r>
            <a:r>
              <a:rPr lang="en-US" sz="2800" dirty="0" smtClean="0">
                <a:latin typeface="Mufferaw" pitchFamily="66" charset="0"/>
              </a:rPr>
              <a:t>:  </a:t>
            </a:r>
            <a:r>
              <a:rPr lang="en-US" sz="2800" dirty="0" smtClean="0">
                <a:latin typeface="Mufferaw" pitchFamily="66" charset="0"/>
              </a:rPr>
              <a:t>parents can work near child &amp; drop in during the day, company shows that they support families, reduces lateness &amp; stress</a:t>
            </a:r>
            <a:endParaRPr lang="en-US" sz="2800" dirty="0" smtClean="0">
              <a:latin typeface="Mufferaw" pitchFamily="66" charset="0"/>
            </a:endParaRPr>
          </a:p>
          <a:p>
            <a:pPr eaLnBrk="1" hangingPunct="1"/>
            <a:r>
              <a:rPr lang="en-US" sz="2800" b="1" u="sng" dirty="0" err="1" smtClean="0">
                <a:latin typeface="Mufferaw" pitchFamily="66" charset="0"/>
              </a:rPr>
              <a:t>conS</a:t>
            </a:r>
            <a:r>
              <a:rPr lang="en-US" sz="2800" dirty="0" smtClean="0">
                <a:latin typeface="Mufferaw" pitchFamily="66" charset="0"/>
              </a:rPr>
              <a:t>:  Child </a:t>
            </a:r>
            <a:r>
              <a:rPr lang="en-US" sz="2800" dirty="0" smtClean="0">
                <a:latin typeface="Mufferaw" pitchFamily="66" charset="0"/>
              </a:rPr>
              <a:t>may have </a:t>
            </a:r>
            <a:r>
              <a:rPr lang="en-US" sz="2800" dirty="0" smtClean="0">
                <a:latin typeface="Mufferaw" pitchFamily="66" charset="0"/>
              </a:rPr>
              <a:t>a longer </a:t>
            </a:r>
            <a:r>
              <a:rPr lang="en-US" sz="2800" dirty="0" smtClean="0">
                <a:latin typeface="Mufferaw" pitchFamily="66" charset="0"/>
              </a:rPr>
              <a:t>drive with parent’s commute, costly for company, parents may visit too often</a:t>
            </a:r>
            <a:endParaRPr lang="en-US" sz="2800" dirty="0" smtClean="0">
              <a:latin typeface="Mufferaw" pitchFamily="66" charset="0"/>
            </a:endParaRPr>
          </a:p>
          <a:p>
            <a:pPr eaLnBrk="1" hangingPunct="1"/>
            <a:r>
              <a:rPr lang="en-US" sz="2800" b="1" u="sng" dirty="0" smtClean="0">
                <a:latin typeface="Mufferaw" pitchFamily="66" charset="0"/>
              </a:rPr>
              <a:t>Flexibility: is available during working hours</a:t>
            </a:r>
            <a:endParaRPr lang="en-US" sz="2800" dirty="0" smtClean="0">
              <a:latin typeface="Mufferaw" pitchFamily="66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dirty="0" smtClean="0">
                <a:latin typeface="Broadway" pitchFamily="82" charset="0"/>
              </a:rPr>
              <a:t>HOME </a:t>
            </a:r>
            <a:r>
              <a:rPr lang="en-US" sz="6000" b="1" dirty="0" smtClean="0">
                <a:latin typeface="Broadway" pitchFamily="82" charset="0"/>
              </a:rPr>
              <a:t>CARE</a:t>
            </a:r>
            <a:endParaRPr lang="en-US" sz="6000" b="1" dirty="0" smtClean="0">
              <a:latin typeface="Broadway" pitchFamily="8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latin typeface="Mufferaw" pitchFamily="66" charset="0"/>
              </a:rPr>
              <a:t>DESCRIPTION</a:t>
            </a:r>
            <a:r>
              <a:rPr lang="en-US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child care provided in a person’s home or one that comes to your home.  Often maintains a daycare philosophy.</a:t>
            </a:r>
            <a:endParaRPr lang="en-US" dirty="0" smtClean="0">
              <a:latin typeface="Mufferaw" pitchFamily="66" charset="0"/>
            </a:endParaRPr>
          </a:p>
          <a:p>
            <a:pPr eaLnBrk="1" hangingPunct="1"/>
            <a:r>
              <a:rPr lang="en-US" b="1" u="sng" dirty="0" err="1" smtClean="0">
                <a:latin typeface="Mufferaw" pitchFamily="66" charset="0"/>
              </a:rPr>
              <a:t>proS</a:t>
            </a:r>
            <a:r>
              <a:rPr lang="en-US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least expensive type of care. Provides low teacher to child ratio care. Homelike atmosphere.</a:t>
            </a:r>
            <a:endParaRPr lang="en-US" dirty="0" smtClean="0">
              <a:latin typeface="Mufferaw" pitchFamily="66" charset="0"/>
            </a:endParaRPr>
          </a:p>
          <a:p>
            <a:pPr eaLnBrk="1" hangingPunct="1"/>
            <a:endParaRPr lang="en-US" dirty="0" smtClean="0">
              <a:latin typeface="Mufferaw" pitchFamily="66" charset="0"/>
            </a:endParaRPr>
          </a:p>
          <a:p>
            <a:pPr eaLnBrk="1" hangingPunct="1"/>
            <a:endParaRPr lang="en-US" dirty="0" smtClean="0">
              <a:latin typeface="Mufferaw" pitchFamily="66" charset="0"/>
            </a:endParaRPr>
          </a:p>
          <a:p>
            <a:pPr eaLnBrk="1" hangingPunct="1"/>
            <a:endParaRPr lang="en-US" dirty="0" smtClean="0">
              <a:latin typeface="Mufferaw" pitchFamily="66" charset="0"/>
            </a:endParaRPr>
          </a:p>
          <a:p>
            <a:pPr eaLnBrk="1" hangingPunct="1"/>
            <a:endParaRPr lang="en-US" dirty="0" smtClean="0">
              <a:latin typeface="Mufferaw" pitchFamily="66" charset="0"/>
            </a:endParaRPr>
          </a:p>
          <a:p>
            <a:pPr eaLnBrk="1" hangingPunct="1"/>
            <a:endParaRPr lang="en-US" dirty="0" smtClean="0">
              <a:latin typeface="Mufferaw" pitchFamily="66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181600"/>
            <a:ext cx="1714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dirty="0" smtClean="0">
                <a:latin typeface="Broadway" pitchFamily="82" charset="0"/>
              </a:rPr>
              <a:t>HOME CARE</a:t>
            </a:r>
            <a:endParaRPr lang="en-US" sz="6000" b="1" dirty="0" smtClean="0">
              <a:latin typeface="Broadway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 err="1" smtClean="0">
                <a:latin typeface="Mufferaw" pitchFamily="66" charset="0"/>
              </a:rPr>
              <a:t>conS</a:t>
            </a:r>
            <a:r>
              <a:rPr lang="en-US" dirty="0" smtClean="0">
                <a:latin typeface="Mufferaw" pitchFamily="66" charset="0"/>
              </a:rPr>
              <a:t>:  Not structured, they can go about their daily </a:t>
            </a:r>
            <a:r>
              <a:rPr lang="en-US" dirty="0" smtClean="0">
                <a:latin typeface="Mufferaw" pitchFamily="66" charset="0"/>
              </a:rPr>
              <a:t>routines, </a:t>
            </a:r>
            <a:r>
              <a:rPr lang="en-US" dirty="0" smtClean="0">
                <a:latin typeface="Mufferaw" pitchFamily="66" charset="0"/>
              </a:rPr>
              <a:t>and not have total </a:t>
            </a:r>
            <a:r>
              <a:rPr lang="en-US" dirty="0" smtClean="0">
                <a:latin typeface="Mufferaw" pitchFamily="66" charset="0"/>
              </a:rPr>
              <a:t>focus on </a:t>
            </a:r>
            <a:r>
              <a:rPr lang="en-US" dirty="0" smtClean="0">
                <a:latin typeface="Mufferaw" pitchFamily="66" charset="0"/>
              </a:rPr>
              <a:t>your child. </a:t>
            </a:r>
            <a:endParaRPr lang="en-US" dirty="0" smtClean="0">
              <a:latin typeface="Mufferaw" pitchFamily="66" charset="0"/>
            </a:endParaRPr>
          </a:p>
          <a:p>
            <a:pPr eaLnBrk="1" hangingPunct="1"/>
            <a:r>
              <a:rPr lang="en-US" dirty="0" smtClean="0">
                <a:latin typeface="Mufferaw" pitchFamily="66" charset="0"/>
              </a:rPr>
              <a:t>difficult </a:t>
            </a:r>
            <a:r>
              <a:rPr lang="en-US" dirty="0" smtClean="0">
                <a:latin typeface="Mufferaw" pitchFamily="66" charset="0"/>
              </a:rPr>
              <a:t>to enforce licensing and credentials of caregiver</a:t>
            </a:r>
            <a:r>
              <a:rPr lang="en-US" dirty="0" smtClean="0">
                <a:latin typeface="Mufferaw" pitchFamily="66" charset="0"/>
              </a:rPr>
              <a:t>.</a:t>
            </a:r>
          </a:p>
          <a:p>
            <a:pPr eaLnBrk="1" hangingPunct="1"/>
            <a:r>
              <a:rPr lang="en-US" dirty="0" smtClean="0">
                <a:latin typeface="Mufferaw" pitchFamily="66" charset="0"/>
              </a:rPr>
              <a:t>If provider is sick, the parent must find another place for care</a:t>
            </a:r>
          </a:p>
          <a:p>
            <a:pPr eaLnBrk="1" hangingPunct="1"/>
            <a:r>
              <a:rPr lang="en-US" dirty="0" smtClean="0">
                <a:latin typeface="Mufferaw" pitchFamily="66" charset="0"/>
              </a:rPr>
              <a:t>Takes in birth to 12, so they may not have other children their age.</a:t>
            </a:r>
            <a:endParaRPr lang="en-US" dirty="0" smtClean="0">
              <a:latin typeface="Mufferaw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latin typeface="Broadway" pitchFamily="82" charset="0"/>
              </a:rPr>
              <a:t>PROS &amp; CONS OF DAY CARE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Broadway" pitchFamily="82" charset="0"/>
              </a:rPr>
              <a:t>PROS</a:t>
            </a:r>
          </a:p>
          <a:p>
            <a:pPr eaLnBrk="1" hangingPunct="1">
              <a:buFontTx/>
              <a:buNone/>
            </a:pPr>
            <a:endParaRPr lang="en-US" smtClean="0">
              <a:latin typeface="Broadway" pitchFamily="82" charset="0"/>
            </a:endParaRPr>
          </a:p>
          <a:p>
            <a:pPr eaLnBrk="1" hangingPunct="1"/>
            <a:endParaRPr lang="en-US" smtClean="0">
              <a:latin typeface="Broadway" pitchFamily="82" charset="0"/>
            </a:endParaRPr>
          </a:p>
          <a:p>
            <a:pPr eaLnBrk="1" hangingPunct="1"/>
            <a:r>
              <a:rPr lang="en-US" b="1" smtClean="0">
                <a:latin typeface="Broadway" pitchFamily="82" charset="0"/>
              </a:rPr>
              <a:t>CONS</a:t>
            </a:r>
          </a:p>
        </p:txBody>
      </p:sp>
      <p:pic>
        <p:nvPicPr>
          <p:cNvPr id="3076" name="Picture 5" descr="http://images.google.com/images?q=tbn:FO_3r_l-xqoC:www.pigeon.psy.tufts.edu/jep/images/sdplu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http://images.google.com/images?q=tbn:NtLrjrSjBT4C:stlouisfed.org/images/publications/ar/1996/minu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733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057400"/>
            <a:ext cx="41148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6600" b="1" smtClean="0">
                <a:latin typeface="Broadway" pitchFamily="82" charset="0"/>
              </a:rPr>
              <a:t>DAY</a:t>
            </a:r>
            <a:r>
              <a:rPr lang="en-US" sz="6600" smtClean="0">
                <a:latin typeface="Broadway" pitchFamily="82" charset="0"/>
              </a:rPr>
              <a:t> </a:t>
            </a:r>
            <a:r>
              <a:rPr lang="en-US" sz="6600" b="1" smtClean="0">
                <a:latin typeface="Broadway" pitchFamily="82" charset="0"/>
              </a:rPr>
              <a:t>CARE</a:t>
            </a:r>
            <a:r>
              <a:rPr lang="en-US" sz="6600" smtClean="0">
                <a:latin typeface="Broadway" pitchFamily="82" charset="0"/>
              </a:rPr>
              <a:t> </a:t>
            </a:r>
            <a:r>
              <a:rPr lang="en-US" sz="6600" b="1" smtClean="0">
                <a:latin typeface="Broadway" pitchFamily="82" charset="0"/>
              </a:rPr>
              <a:t>CENTERS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077200" cy="4114800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latin typeface="Mufferaw" pitchFamily="66" charset="0"/>
              </a:rPr>
              <a:t>DESCRIPTION</a:t>
            </a:r>
            <a:r>
              <a:rPr lang="en-US" sz="2800" dirty="0" smtClean="0">
                <a:latin typeface="Mufferaw" pitchFamily="66" charset="0"/>
              </a:rPr>
              <a:t>: 13 </a:t>
            </a:r>
            <a:r>
              <a:rPr lang="en-US" sz="2800" dirty="0" smtClean="0">
                <a:latin typeface="Mufferaw" pitchFamily="66" charset="0"/>
              </a:rPr>
              <a:t>or more children ages 4 weeks to 13 years.  License required.  Informal play</a:t>
            </a:r>
          </a:p>
          <a:p>
            <a:pPr eaLnBrk="1" hangingPunct="1"/>
            <a:r>
              <a:rPr lang="en-US" sz="2800" b="1" u="sng" dirty="0" smtClean="0">
                <a:latin typeface="Mufferaw" pitchFamily="66" charset="0"/>
              </a:rPr>
              <a:t>ADVANTAGES</a:t>
            </a:r>
            <a:r>
              <a:rPr lang="en-US" sz="2800" dirty="0" smtClean="0">
                <a:latin typeface="Mufferaw" pitchFamily="66" charset="0"/>
              </a:rPr>
              <a:t>:  </a:t>
            </a:r>
            <a:r>
              <a:rPr lang="en-US" sz="2800" dirty="0" smtClean="0">
                <a:latin typeface="Mufferaw" pitchFamily="66" charset="0"/>
              </a:rPr>
              <a:t>multiple adults watching and Caring </a:t>
            </a:r>
            <a:r>
              <a:rPr lang="en-US" sz="2800" dirty="0" smtClean="0">
                <a:latin typeface="Mufferaw" pitchFamily="66" charset="0"/>
              </a:rPr>
              <a:t>for basic needs of child, they have concern for the child only.</a:t>
            </a:r>
          </a:p>
          <a:p>
            <a:pPr eaLnBrk="1" hangingPunct="1"/>
            <a:r>
              <a:rPr lang="en-US" sz="2800" b="1" u="sng" dirty="0" smtClean="0">
                <a:latin typeface="Mufferaw" pitchFamily="66" charset="0"/>
              </a:rPr>
              <a:t>DISADVANTAGES</a:t>
            </a:r>
            <a:r>
              <a:rPr lang="en-US" sz="2800" dirty="0" smtClean="0">
                <a:latin typeface="Mufferaw" pitchFamily="66" charset="0"/>
              </a:rPr>
              <a:t>:  Crowded and commercialized. Ratios </a:t>
            </a:r>
            <a:r>
              <a:rPr lang="en-US" sz="2800" dirty="0" smtClean="0">
                <a:latin typeface="Mufferaw" pitchFamily="66" charset="0"/>
              </a:rPr>
              <a:t>of children to teacher is high.</a:t>
            </a:r>
            <a:endParaRPr lang="en-US" sz="2800" dirty="0" smtClean="0">
              <a:latin typeface="Mufferaw" pitchFamily="66" charset="0"/>
            </a:endParaRPr>
          </a:p>
          <a:p>
            <a:pPr eaLnBrk="1" hangingPunct="1"/>
            <a:r>
              <a:rPr lang="en-US" sz="2800" b="1" u="sng" dirty="0" smtClean="0">
                <a:latin typeface="Mufferaw" pitchFamily="66" charset="0"/>
              </a:rPr>
              <a:t>flexibility</a:t>
            </a:r>
            <a:r>
              <a:rPr lang="en-US" sz="2800" dirty="0" smtClean="0">
                <a:latin typeface="Mufferaw" pitchFamily="66" charset="0"/>
              </a:rPr>
              <a:t>:  adhere to specific closing time</a:t>
            </a:r>
            <a:endParaRPr lang="en-US" sz="2800" dirty="0" smtClean="0">
              <a:latin typeface="Mufferaw" pitchFamily="66" charset="0"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413" y="0"/>
            <a:ext cx="228758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Broadway" pitchFamily="82" charset="0"/>
              </a:rPr>
              <a:t>NURSERY</a:t>
            </a:r>
            <a:r>
              <a:rPr lang="en-US" sz="6000" smtClean="0">
                <a:latin typeface="Broadway" pitchFamily="82" charset="0"/>
              </a:rPr>
              <a:t> </a:t>
            </a:r>
            <a:r>
              <a:rPr lang="en-US" sz="6000" b="1" smtClean="0">
                <a:latin typeface="Broadway" pitchFamily="82" charset="0"/>
              </a:rPr>
              <a:t>SCHOOL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latin typeface="Mufferaw" pitchFamily="66" charset="0"/>
              </a:rPr>
              <a:t>DESCRIPTION:  </a:t>
            </a:r>
            <a:r>
              <a:rPr lang="en-US" dirty="0" smtClean="0">
                <a:latin typeface="Mufferaw" pitchFamily="66" charset="0"/>
              </a:rPr>
              <a:t>Kindergarten prep, intellectual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latin typeface="Mufferaw" pitchFamily="66" charset="0"/>
              </a:rPr>
              <a:t>pros</a:t>
            </a:r>
            <a:r>
              <a:rPr lang="en-US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Developmentally planned program for overall growth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err="1" smtClean="0">
                <a:latin typeface="Mufferaw" pitchFamily="66" charset="0"/>
              </a:rPr>
              <a:t>conS</a:t>
            </a:r>
            <a:r>
              <a:rPr lang="en-US" b="1" u="sng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High cost ($90-140/month)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700" y="5029200"/>
            <a:ext cx="2146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latin typeface="Broadway" pitchFamily="82" charset="0"/>
              </a:rPr>
              <a:t>LAB SCHOOLS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latin typeface="Mufferaw" pitchFamily="66" charset="0"/>
              </a:rPr>
              <a:t>DESCRIPTION</a:t>
            </a:r>
            <a:r>
              <a:rPr lang="en-US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student teachers learn &amp; practice the art of teaching real children.</a:t>
            </a:r>
            <a:endParaRPr lang="en-US" dirty="0" smtClean="0">
              <a:latin typeface="Mufferaw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u="sng" dirty="0" err="1" smtClean="0">
                <a:latin typeface="Mufferaw" pitchFamily="66" charset="0"/>
              </a:rPr>
              <a:t>pro’S</a:t>
            </a:r>
            <a:r>
              <a:rPr lang="en-US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low child to teacher Ratio, innovative &amp; quality care center.</a:t>
            </a:r>
            <a:endParaRPr lang="en-US" dirty="0" smtClean="0">
              <a:latin typeface="Mufferaw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u="sng" dirty="0" err="1" smtClean="0">
                <a:latin typeface="Mufferaw" pitchFamily="66" charset="0"/>
              </a:rPr>
              <a:t>Con’S</a:t>
            </a:r>
            <a:r>
              <a:rPr lang="en-US" dirty="0" smtClean="0">
                <a:latin typeface="Mufferaw" pitchFamily="66" charset="0"/>
              </a:rPr>
              <a:t>:  It is a lab to train </a:t>
            </a:r>
            <a:r>
              <a:rPr lang="en-US" dirty="0" smtClean="0">
                <a:latin typeface="Mufferaw" pitchFamily="66" charset="0"/>
              </a:rPr>
              <a:t>students. Constant turn around in staff so difficult to maintain consistency </a:t>
            </a:r>
            <a:r>
              <a:rPr lang="en-US" smtClean="0">
                <a:latin typeface="Mufferaw" pitchFamily="66" charset="0"/>
              </a:rPr>
              <a:t>&amp; routines.</a:t>
            </a:r>
            <a:endParaRPr lang="en-US" dirty="0" smtClean="0">
              <a:latin typeface="Mufferaw" pitchFamily="66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86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dirty="0" smtClean="0">
                <a:latin typeface="Broadway" pitchFamily="82" charset="0"/>
              </a:rPr>
              <a:t>TYPES</a:t>
            </a:r>
            <a:r>
              <a:rPr lang="en-US" sz="6000" dirty="0" smtClean="0">
                <a:latin typeface="Broadway" pitchFamily="82" charset="0"/>
              </a:rPr>
              <a:t> </a:t>
            </a:r>
            <a:r>
              <a:rPr lang="en-US" sz="6000" b="1" dirty="0" smtClean="0">
                <a:latin typeface="Broadway" pitchFamily="82" charset="0"/>
              </a:rPr>
              <a:t>OF</a:t>
            </a:r>
            <a:r>
              <a:rPr lang="en-US" sz="6000" dirty="0" smtClean="0">
                <a:latin typeface="Broadway" pitchFamily="82" charset="0"/>
              </a:rPr>
              <a:t> </a:t>
            </a:r>
            <a:r>
              <a:rPr lang="en-US" sz="6000" b="1" dirty="0" smtClean="0">
                <a:latin typeface="Broadway" pitchFamily="82" charset="0"/>
              </a:rPr>
              <a:t>CHILD</a:t>
            </a:r>
            <a:r>
              <a:rPr lang="en-US" sz="6000" dirty="0" smtClean="0">
                <a:latin typeface="Broadway" pitchFamily="82" charset="0"/>
              </a:rPr>
              <a:t> </a:t>
            </a:r>
            <a:r>
              <a:rPr lang="en-US" sz="6000" b="1" dirty="0" smtClean="0">
                <a:latin typeface="Broadway" pitchFamily="82" charset="0"/>
              </a:rPr>
              <a:t>CARE</a:t>
            </a:r>
            <a:r>
              <a:rPr lang="en-US" sz="6000" dirty="0" smtClean="0">
                <a:latin typeface="Broadway" pitchFamily="82" charset="0"/>
              </a:rPr>
              <a:t>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latin typeface="Mufferaw" pitchFamily="66" charset="0"/>
              </a:rPr>
              <a:t>CUSTODIAL</a:t>
            </a:r>
            <a:r>
              <a:rPr lang="en-US" b="1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Care for basic needs (physical, Health, &amp; Safety)</a:t>
            </a:r>
          </a:p>
          <a:p>
            <a:pPr eaLnBrk="1" hangingPunct="1">
              <a:buNone/>
            </a:pPr>
            <a:r>
              <a:rPr lang="en-US" dirty="0" smtClean="0">
                <a:latin typeface="Mufferaw" pitchFamily="66" charset="0"/>
              </a:rPr>
              <a:t>Examples: </a:t>
            </a:r>
            <a:endParaRPr lang="en-US" dirty="0" smtClean="0">
              <a:latin typeface="Mufferaw" pitchFamily="66" charset="0"/>
            </a:endParaRPr>
          </a:p>
          <a:p>
            <a:pPr eaLnBrk="1" hangingPunct="1"/>
            <a:r>
              <a:rPr lang="en-US" dirty="0" smtClean="0">
                <a:latin typeface="Mufferaw" pitchFamily="66" charset="0"/>
              </a:rPr>
              <a:t>home care </a:t>
            </a:r>
          </a:p>
          <a:p>
            <a:pPr eaLnBrk="1" hangingPunct="1"/>
            <a:r>
              <a:rPr lang="en-US" dirty="0" smtClean="0">
                <a:latin typeface="Mufferaw" pitchFamily="66" charset="0"/>
              </a:rPr>
              <a:t>hourly care </a:t>
            </a:r>
          </a:p>
          <a:p>
            <a:pPr eaLnBrk="1" hangingPunct="1"/>
            <a:r>
              <a:rPr lang="en-US" dirty="0" smtClean="0">
                <a:latin typeface="Mufferaw" pitchFamily="66" charset="0"/>
              </a:rPr>
              <a:t>or daycare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atin typeface="Broadway" pitchFamily="82" charset="0"/>
              </a:rPr>
              <a:t>TYPES</a:t>
            </a:r>
            <a:r>
              <a:rPr lang="en-US" sz="6000" dirty="0" smtClean="0">
                <a:latin typeface="Broadway" pitchFamily="82" charset="0"/>
              </a:rPr>
              <a:t> </a:t>
            </a:r>
            <a:r>
              <a:rPr lang="en-US" sz="6000" b="1" dirty="0" smtClean="0">
                <a:latin typeface="Broadway" pitchFamily="82" charset="0"/>
              </a:rPr>
              <a:t>OF</a:t>
            </a:r>
            <a:r>
              <a:rPr lang="en-US" sz="6000" dirty="0" smtClean="0">
                <a:latin typeface="Broadway" pitchFamily="82" charset="0"/>
              </a:rPr>
              <a:t> </a:t>
            </a:r>
            <a:r>
              <a:rPr lang="en-US" sz="6000" b="1" dirty="0" smtClean="0">
                <a:latin typeface="Broadway" pitchFamily="82" charset="0"/>
              </a:rPr>
              <a:t>CHILD</a:t>
            </a:r>
            <a:r>
              <a:rPr lang="en-US" sz="6000" dirty="0" smtClean="0">
                <a:latin typeface="Broadway" pitchFamily="82" charset="0"/>
              </a:rPr>
              <a:t> </a:t>
            </a:r>
            <a:r>
              <a:rPr lang="en-US" sz="6000" b="1" dirty="0" smtClean="0">
                <a:latin typeface="Broadway" pitchFamily="82" charset="0"/>
              </a:rPr>
              <a:t>CARE</a:t>
            </a:r>
            <a:r>
              <a:rPr lang="en-US" sz="6000" dirty="0" smtClean="0">
                <a:latin typeface="Broadway" pitchFamily="82" charset="0"/>
              </a:rPr>
              <a:t>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latin typeface="Mufferaw" pitchFamily="66" charset="0"/>
              </a:rPr>
              <a:t>DEVELOPMENTAL</a:t>
            </a:r>
            <a:r>
              <a:rPr lang="en-US" b="1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Provides Cognitive (Intellectual) development</a:t>
            </a:r>
          </a:p>
          <a:p>
            <a:pPr eaLnBrk="1" hangingPunct="1"/>
            <a:r>
              <a:rPr lang="en-US" dirty="0" smtClean="0">
                <a:latin typeface="Mufferaw" pitchFamily="66" charset="0"/>
              </a:rPr>
              <a:t>Social, emotional, physical, &amp; moral development of the child.  Curriculum Based.</a:t>
            </a:r>
          </a:p>
          <a:p>
            <a:pPr eaLnBrk="1" hangingPunct="1"/>
            <a:r>
              <a:rPr lang="en-US" dirty="0" smtClean="0">
                <a:latin typeface="Mufferaw" pitchFamily="66" charset="0"/>
              </a:rPr>
              <a:t>Examples: Montessori</a:t>
            </a:r>
            <a:r>
              <a:rPr lang="en-US" dirty="0" smtClean="0">
                <a:latin typeface="Mufferaw" pitchFamily="66" charset="0"/>
              </a:rPr>
              <a:t>, preschool,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atin typeface="Broadway" pitchFamily="82" charset="0"/>
              </a:rPr>
              <a:t>TYPES</a:t>
            </a:r>
            <a:r>
              <a:rPr lang="en-US" sz="6000" dirty="0" smtClean="0">
                <a:latin typeface="Broadway" pitchFamily="82" charset="0"/>
              </a:rPr>
              <a:t> </a:t>
            </a:r>
            <a:r>
              <a:rPr lang="en-US" sz="6000" b="1" dirty="0" smtClean="0">
                <a:latin typeface="Broadway" pitchFamily="82" charset="0"/>
              </a:rPr>
              <a:t>OF</a:t>
            </a:r>
            <a:r>
              <a:rPr lang="en-US" sz="6000" dirty="0" smtClean="0">
                <a:latin typeface="Broadway" pitchFamily="82" charset="0"/>
              </a:rPr>
              <a:t> </a:t>
            </a:r>
            <a:r>
              <a:rPr lang="en-US" sz="6000" b="1" dirty="0" smtClean="0">
                <a:latin typeface="Broadway" pitchFamily="82" charset="0"/>
              </a:rPr>
              <a:t>CHILD</a:t>
            </a:r>
            <a:r>
              <a:rPr lang="en-US" sz="6000" dirty="0" smtClean="0">
                <a:latin typeface="Broadway" pitchFamily="82" charset="0"/>
              </a:rPr>
              <a:t> </a:t>
            </a:r>
            <a:r>
              <a:rPr lang="en-US" sz="6000" b="1" dirty="0" smtClean="0">
                <a:latin typeface="Broadway" pitchFamily="82" charset="0"/>
              </a:rPr>
              <a:t>CARE</a:t>
            </a:r>
            <a:r>
              <a:rPr lang="en-US" sz="6000" dirty="0" smtClean="0">
                <a:latin typeface="Broadway" pitchFamily="82" charset="0"/>
              </a:rPr>
              <a:t>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Mufferaw" pitchFamily="66" charset="0"/>
              </a:rPr>
              <a:t>COMPREHENSIVE</a:t>
            </a:r>
            <a:r>
              <a:rPr lang="en-US" b="1" dirty="0" smtClean="0">
                <a:latin typeface="Mufferaw" pitchFamily="66" charset="0"/>
              </a:rPr>
              <a:t>:  </a:t>
            </a:r>
            <a:r>
              <a:rPr lang="en-US" dirty="0" smtClean="0">
                <a:latin typeface="Mufferaw" pitchFamily="66" charset="0"/>
              </a:rPr>
              <a:t>Combines both custodial and developmental care</a:t>
            </a:r>
          </a:p>
          <a:p>
            <a:r>
              <a:rPr lang="en-US" dirty="0" smtClean="0">
                <a:latin typeface="Mufferaw" pitchFamily="66" charset="0"/>
              </a:rPr>
              <a:t>May include </a:t>
            </a:r>
            <a:r>
              <a:rPr lang="en-US" dirty="0" smtClean="0">
                <a:latin typeface="Mufferaw" pitchFamily="66" charset="0"/>
              </a:rPr>
              <a:t>additional </a:t>
            </a:r>
            <a:r>
              <a:rPr lang="en-US" dirty="0" smtClean="0">
                <a:latin typeface="Mufferaw" pitchFamily="66" charset="0"/>
              </a:rPr>
              <a:t>services such as:</a:t>
            </a:r>
          </a:p>
          <a:p>
            <a:r>
              <a:rPr lang="en-US" dirty="0" smtClean="0">
                <a:latin typeface="Mufferaw" pitchFamily="66" charset="0"/>
              </a:rPr>
              <a:t>Dental, medical and social services, etc</a:t>
            </a:r>
          </a:p>
          <a:p>
            <a:r>
              <a:rPr lang="en-US" dirty="0" smtClean="0">
                <a:latin typeface="Mufferaw" pitchFamily="66" charset="0"/>
              </a:rPr>
              <a:t>Examples are: Lab </a:t>
            </a:r>
            <a:r>
              <a:rPr lang="en-US" dirty="0" smtClean="0">
                <a:latin typeface="Mufferaw" pitchFamily="66" charset="0"/>
              </a:rPr>
              <a:t>schools, Head start, child care, on-site child care, etc.</a:t>
            </a:r>
          </a:p>
          <a:p>
            <a:endParaRPr lang="en-US" dirty="0" smtClean="0">
              <a:latin typeface="Mufferaw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atin typeface="Broadway" pitchFamily="82" charset="0"/>
              </a:rPr>
              <a:t>HOURLY CARE</a:t>
            </a:r>
            <a:r>
              <a:rPr lang="en-US" sz="6000" dirty="0" smtClean="0">
                <a:latin typeface="Broadway" pitchFamily="82" charset="0"/>
              </a:rPr>
              <a:t>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2672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latin typeface="Mufferaw" pitchFamily="66" charset="0"/>
              </a:rPr>
              <a:t>	Care that is open before, during, and after business hours </a:t>
            </a:r>
            <a:r>
              <a:rPr lang="en-US" dirty="0" smtClean="0">
                <a:latin typeface="Mufferaw" pitchFamily="66" charset="0"/>
              </a:rPr>
              <a:t>to meet various working parent’s schedules</a:t>
            </a:r>
            <a:endParaRPr lang="en-US" b="1" dirty="0" smtClean="0">
              <a:latin typeface="Mufferaw" pitchFamily="66" charset="0"/>
            </a:endParaRPr>
          </a:p>
          <a:p>
            <a:pPr eaLnBrk="1" hangingPunct="1"/>
            <a:r>
              <a:rPr lang="en-US" b="1" u="sng" dirty="0" smtClean="0">
                <a:latin typeface="Mufferaw" pitchFamily="66" charset="0"/>
              </a:rPr>
              <a:t>Pro:  </a:t>
            </a:r>
            <a:r>
              <a:rPr lang="en-US" dirty="0" smtClean="0">
                <a:latin typeface="Mufferaw" pitchFamily="66" charset="0"/>
              </a:rPr>
              <a:t>Could be less expensive in the end because you do not pay for the child when they are not receiving care</a:t>
            </a:r>
          </a:p>
          <a:p>
            <a:pPr eaLnBrk="1" hangingPunct="1"/>
            <a:endParaRPr lang="en-US" dirty="0" smtClean="0">
              <a:latin typeface="Mufferaw" pitchFamily="66" charset="0"/>
            </a:endParaRPr>
          </a:p>
          <a:p>
            <a:pPr eaLnBrk="1" hangingPunct="1"/>
            <a:endParaRPr lang="en-US" dirty="0" smtClean="0">
              <a:latin typeface="Mufferaw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Mufferaw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atin typeface="Broadway" pitchFamily="82" charset="0"/>
              </a:rPr>
              <a:t>HOURLY CARE</a:t>
            </a:r>
            <a:r>
              <a:rPr lang="en-US" sz="6000" dirty="0" smtClean="0">
                <a:latin typeface="Broadway" pitchFamily="82" charset="0"/>
              </a:rPr>
              <a:t>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Mufferaw" pitchFamily="66" charset="0"/>
              </a:rPr>
              <a:t>Cons: </a:t>
            </a:r>
            <a:r>
              <a:rPr lang="en-US" dirty="0" smtClean="0">
                <a:latin typeface="Mufferaw" pitchFamily="66" charset="0"/>
              </a:rPr>
              <a:t> Prices can be high for the care</a:t>
            </a:r>
          </a:p>
          <a:p>
            <a:r>
              <a:rPr lang="en-US" dirty="0" smtClean="0">
                <a:latin typeface="Mufferaw" pitchFamily="66" charset="0"/>
              </a:rPr>
              <a:t>Difficult to find a reputable place</a:t>
            </a:r>
          </a:p>
          <a:p>
            <a:pPr>
              <a:buNone/>
            </a:pPr>
            <a:endParaRPr lang="en-US" dirty="0" smtClean="0">
              <a:latin typeface="Mufferaw" pitchFamily="66" charset="0"/>
            </a:endParaRPr>
          </a:p>
          <a:p>
            <a:pPr>
              <a:buNone/>
            </a:pPr>
            <a:r>
              <a:rPr lang="en-US" b="1" u="sng" dirty="0" smtClean="0">
                <a:latin typeface="Mufferaw" pitchFamily="66" charset="0"/>
              </a:rPr>
              <a:t>Flexibility: </a:t>
            </a:r>
            <a:r>
              <a:rPr lang="en-US" b="1" dirty="0" smtClean="0">
                <a:latin typeface="Mufferaw" pitchFamily="66" charset="0"/>
              </a:rPr>
              <a:t> </a:t>
            </a:r>
            <a:r>
              <a:rPr lang="en-US" dirty="0" smtClean="0">
                <a:latin typeface="Mufferaw" pitchFamily="66" charset="0"/>
              </a:rPr>
              <a:t>Care works around your</a:t>
            </a:r>
          </a:p>
          <a:p>
            <a:pPr>
              <a:buNone/>
            </a:pPr>
            <a:r>
              <a:rPr lang="en-US" dirty="0" smtClean="0">
                <a:latin typeface="Mufferaw" pitchFamily="66" charset="0"/>
              </a:rPr>
              <a:t>	Schedule.  </a:t>
            </a:r>
          </a:p>
          <a:p>
            <a:pPr>
              <a:buNone/>
            </a:pPr>
            <a:r>
              <a:rPr lang="en-US" dirty="0" smtClean="0">
                <a:latin typeface="Mufferaw" pitchFamily="66" charset="0"/>
              </a:rPr>
              <a:t>High ability to negotiate personal care and routines.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5200" cy="1143000"/>
          </a:xfrm>
        </p:spPr>
        <p:txBody>
          <a:bodyPr/>
          <a:lstStyle/>
          <a:p>
            <a:pPr algn="r" eaLnBrk="1" hangingPunct="1"/>
            <a:r>
              <a:rPr lang="en-US" sz="6600" b="1" dirty="0" smtClean="0">
                <a:latin typeface="Broadway" pitchFamily="82" charset="0"/>
              </a:rPr>
              <a:t>MONTESSORI</a:t>
            </a:r>
            <a:r>
              <a:rPr lang="en-US" sz="6600" dirty="0" smtClean="0">
                <a:latin typeface="Broadway" pitchFamily="82" charset="0"/>
              </a:rPr>
              <a:t> </a:t>
            </a:r>
            <a:r>
              <a:rPr lang="en-US" sz="6600" b="1" dirty="0" smtClean="0">
                <a:latin typeface="Broadway" pitchFamily="82" charset="0"/>
              </a:rPr>
              <a:t>SCHOOLS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dirty="0" smtClean="0">
                <a:latin typeface="Mufferaw" pitchFamily="66" charset="0"/>
              </a:rPr>
              <a:t>DESCRIPTION</a:t>
            </a:r>
            <a:r>
              <a:rPr lang="en-US" sz="2800" dirty="0" smtClean="0">
                <a:latin typeface="Mufferaw" pitchFamily="66" charset="0"/>
              </a:rPr>
              <a:t>:  Focus is Learning by doing, hands on,  and exploring material to guide their own education. </a:t>
            </a:r>
          </a:p>
          <a:p>
            <a:pPr eaLnBrk="1" hangingPunct="1"/>
            <a:r>
              <a:rPr lang="en-US" sz="2800" b="1" u="sng" dirty="0" smtClean="0">
                <a:latin typeface="Mufferaw" pitchFamily="66" charset="0"/>
              </a:rPr>
              <a:t>Pro</a:t>
            </a:r>
            <a:r>
              <a:rPr lang="en-US" sz="2800" b="1" dirty="0" smtClean="0">
                <a:latin typeface="Mufferaw" pitchFamily="66" charset="0"/>
              </a:rPr>
              <a:t>:  </a:t>
            </a:r>
            <a:r>
              <a:rPr lang="en-US" sz="2800" dirty="0" smtClean="0">
                <a:latin typeface="Mufferaw" pitchFamily="66" charset="0"/>
              </a:rPr>
              <a:t>Freedom of movement. Student choice </a:t>
            </a:r>
            <a:r>
              <a:rPr lang="en-US" sz="2800" dirty="0" smtClean="0">
                <a:latin typeface="Mufferaw" pitchFamily="66" charset="0"/>
              </a:rPr>
              <a:t>activity</a:t>
            </a:r>
            <a:endParaRPr lang="en-US" sz="2800" dirty="0" smtClean="0">
              <a:latin typeface="Mufferaw" pitchFamily="66" charset="0"/>
            </a:endParaRPr>
          </a:p>
          <a:p>
            <a:pPr eaLnBrk="1" hangingPunct="1"/>
            <a:r>
              <a:rPr lang="en-US" sz="2800" dirty="0" smtClean="0">
                <a:latin typeface="Mufferaw" pitchFamily="66" charset="0"/>
              </a:rPr>
              <a:t> uninterrupted 3 hour blocks of work time. Students learn concepts from working with materials </a:t>
            </a:r>
          </a:p>
          <a:p>
            <a:pPr eaLnBrk="1" hangingPunct="1"/>
            <a:r>
              <a:rPr lang="en-US" sz="2800" dirty="0" smtClean="0">
                <a:latin typeface="Mufferaw" pitchFamily="66" charset="0"/>
              </a:rPr>
              <a:t>A trained Montessori teacher is present.</a:t>
            </a:r>
          </a:p>
          <a:p>
            <a:pPr eaLnBrk="1" hangingPunct="1"/>
            <a:r>
              <a:rPr lang="en-US" sz="2800" dirty="0" smtClean="0">
                <a:latin typeface="Mufferaw" pitchFamily="66" charset="0"/>
              </a:rPr>
              <a:t>Teachers need at least 2 years of training.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latin typeface="Broadway" pitchFamily="82" charset="0"/>
              </a:rPr>
              <a:t>MONTESSORI </a:t>
            </a:r>
            <a:r>
              <a:rPr lang="en-US" sz="4000" dirty="0" smtClean="0">
                <a:latin typeface="Broadway" pitchFamily="82" charset="0"/>
              </a:rPr>
              <a:t> </a:t>
            </a:r>
            <a:r>
              <a:rPr lang="en-US" sz="4000" b="1" dirty="0" smtClean="0">
                <a:latin typeface="Broadway" pitchFamily="82" charset="0"/>
              </a:rPr>
              <a:t>SCHOOLS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Mufferaw" pitchFamily="66" charset="0"/>
              </a:rPr>
              <a:t>Con: </a:t>
            </a:r>
            <a:r>
              <a:rPr lang="en-US" dirty="0" smtClean="0">
                <a:latin typeface="Mufferaw" pitchFamily="66" charset="0"/>
              </a:rPr>
              <a:t>Low  teacher interaction. Little amounts of free time to just play. Self-paced and individual work with Limited opportunities for peer collaboration. </a:t>
            </a:r>
          </a:p>
          <a:p>
            <a:r>
              <a:rPr lang="en-US" dirty="0" smtClean="0">
                <a:latin typeface="Mufferaw" pitchFamily="66" charset="0"/>
              </a:rPr>
              <a:t>Transition into a regular teacher-driven classroom setting is more challenging.</a:t>
            </a:r>
          </a:p>
          <a:p>
            <a:r>
              <a:rPr lang="en-US" b="1" u="sng" dirty="0" smtClean="0">
                <a:latin typeface="Mufferaw" pitchFamily="66" charset="0"/>
              </a:rPr>
              <a:t>Flexibility</a:t>
            </a:r>
            <a:r>
              <a:rPr lang="en-US" dirty="0" smtClean="0">
                <a:latin typeface="Mufferaw" pitchFamily="66" charset="0"/>
              </a:rPr>
              <a:t>:  Child attends only when class is in session.  They follow a strict schedule.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875</Words>
  <Application>Microsoft Office PowerPoint</Application>
  <PresentationFormat>On-screen Show (4:3)</PresentationFormat>
  <Paragraphs>105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CHILD CARE PROGRAM COMPARISON</vt:lpstr>
      <vt:lpstr>PROS &amp; CONS OF DAY CARE</vt:lpstr>
      <vt:lpstr>TYPES OF CHILD CARE:</vt:lpstr>
      <vt:lpstr>TYPES OF CHILD CARE:</vt:lpstr>
      <vt:lpstr>TYPES OF CHILD CARE:</vt:lpstr>
      <vt:lpstr>HOURLY CARE:</vt:lpstr>
      <vt:lpstr>HOURLY CARE:</vt:lpstr>
      <vt:lpstr>MONTESSORI SCHOOLS</vt:lpstr>
      <vt:lpstr>MONTESSORI  SCHOOLS</vt:lpstr>
      <vt:lpstr>HEAD START</vt:lpstr>
      <vt:lpstr>HEAD START</vt:lpstr>
      <vt:lpstr> </vt:lpstr>
      <vt:lpstr>                       Preschool </vt:lpstr>
      <vt:lpstr>Preschool </vt:lpstr>
      <vt:lpstr>Preschool</vt:lpstr>
      <vt:lpstr>Preschool</vt:lpstr>
      <vt:lpstr>ON-SITE DAY CARE</vt:lpstr>
      <vt:lpstr>HOME CARE</vt:lpstr>
      <vt:lpstr>HOME CARE</vt:lpstr>
      <vt:lpstr>DAY CARE CENTERS</vt:lpstr>
      <vt:lpstr>NURSERY SCHOOL</vt:lpstr>
      <vt:lpstr>LAB SCHOOLS</vt:lpstr>
    </vt:vector>
  </TitlesOfParts>
  <Company>jordan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CARE PROGRAM COMPARISON</dc:title>
  <dc:creator>Alta High</dc:creator>
  <cp:lastModifiedBy>kathryn.crandall</cp:lastModifiedBy>
  <cp:revision>36</cp:revision>
  <dcterms:created xsi:type="dcterms:W3CDTF">2003-02-24T15:08:48Z</dcterms:created>
  <dcterms:modified xsi:type="dcterms:W3CDTF">2014-07-09T20:14:39Z</dcterms:modified>
</cp:coreProperties>
</file>