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sldIdLst>
    <p:sldId id="256" r:id="rId2"/>
    <p:sldId id="264" r:id="rId3"/>
    <p:sldId id="270" r:id="rId4"/>
    <p:sldId id="271" r:id="rId5"/>
    <p:sldId id="272" r:id="rId6"/>
    <p:sldId id="273" r:id="rId7"/>
    <p:sldId id="274" r:id="rId8"/>
    <p:sldId id="275" r:id="rId9"/>
    <p:sldId id="276" r:id="rId10"/>
    <p:sldId id="257" r:id="rId11"/>
    <p:sldId id="259" r:id="rId12"/>
    <p:sldId id="260" r:id="rId13"/>
    <p:sldId id="269" r:id="rId14"/>
    <p:sldId id="261" r:id="rId15"/>
    <p:sldId id="267" r:id="rId16"/>
    <p:sldId id="262" r:id="rId17"/>
    <p:sldId id="268" r:id="rId18"/>
    <p:sldId id="263" r:id="rId19"/>
    <p:sldId id="258" r:id="rId20"/>
    <p:sldId id="265" r:id="rId21"/>
    <p:sldId id="266"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26A8954-5184-1942-AE71-C9DF131DCDF3}" type="datetimeFigureOut">
              <a:rPr lang="en-US" smtClean="0"/>
              <a:pPr/>
              <a:t>6/11/2015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AE355AF-9150-9B42-B5DF-22E1E6A8C59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6A8954-5184-1942-AE71-C9DF131DCDF3}" type="datetimeFigureOut">
              <a:rPr lang="en-US" smtClean="0"/>
              <a:pPr/>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E355AF-9150-9B42-B5DF-22E1E6A8C59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3AE355AF-9150-9B42-B5DF-22E1E6A8C595}"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6A8954-5184-1942-AE71-C9DF131DCDF3}" type="datetimeFigureOut">
              <a:rPr lang="en-US" smtClean="0"/>
              <a:pPr/>
              <a:t>6/11/2015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26A8954-5184-1942-AE71-C9DF131DCDF3}" type="datetimeFigureOut">
              <a:rPr lang="en-US" smtClean="0"/>
              <a:pPr/>
              <a:t>6/11/2015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3AE355AF-9150-9B42-B5DF-22E1E6A8C595}"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26A8954-5184-1942-AE71-C9DF131DCDF3}" type="datetimeFigureOut">
              <a:rPr lang="en-US" smtClean="0"/>
              <a:pPr/>
              <a:t>6/11/2015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3AE355AF-9150-9B42-B5DF-22E1E6A8C595}"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26A8954-5184-1942-AE71-C9DF131DCDF3}" type="datetimeFigureOut">
              <a:rPr lang="en-US" smtClean="0"/>
              <a:pPr/>
              <a:t>6/11/2015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E355AF-9150-9B42-B5DF-22E1E6A8C59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26A8954-5184-1942-AE71-C9DF131DCDF3}" type="datetimeFigureOut">
              <a:rPr lang="en-US" smtClean="0"/>
              <a:pPr/>
              <a:t>6/11/2015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3AE355AF-9150-9B42-B5DF-22E1E6A8C595}"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26A8954-5184-1942-AE71-C9DF131DCDF3}" type="datetimeFigureOut">
              <a:rPr lang="en-US" smtClean="0"/>
              <a:pPr/>
              <a:t>6/11/2015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3AE355AF-9150-9B42-B5DF-22E1E6A8C5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26A8954-5184-1942-AE71-C9DF131DCDF3}" type="datetimeFigureOut">
              <a:rPr lang="en-US" smtClean="0"/>
              <a:pPr/>
              <a:t>6/11/2015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3AE355AF-9150-9B42-B5DF-22E1E6A8C5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3AE355AF-9150-9B42-B5DF-22E1E6A8C595}"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26A8954-5184-1942-AE71-C9DF131DCDF3}" type="datetimeFigureOut">
              <a:rPr lang="en-US" smtClean="0"/>
              <a:pPr/>
              <a:t>6/11/2015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3AE355AF-9150-9B42-B5DF-22E1E6A8C595}"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26A8954-5184-1942-AE71-C9DF131DCDF3}" type="datetimeFigureOut">
              <a:rPr lang="en-US" smtClean="0"/>
              <a:pPr/>
              <a:t>6/11/2015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26A8954-5184-1942-AE71-C9DF131DCDF3}" type="datetimeFigureOut">
              <a:rPr lang="en-US" smtClean="0"/>
              <a:pPr/>
              <a:t>6/11/2015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3AE355AF-9150-9B42-B5DF-22E1E6A8C595}"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PLAY!</a:t>
            </a:r>
            <a:endParaRPr lang="en-US" dirty="0"/>
          </a:p>
        </p:txBody>
      </p:sp>
      <p:pic>
        <p:nvPicPr>
          <p:cNvPr id="4" name="Picture 3"/>
          <p:cNvPicPr>
            <a:picLocks noChangeAspect="1"/>
          </p:cNvPicPr>
          <p:nvPr/>
        </p:nvPicPr>
        <p:blipFill>
          <a:blip r:embed="rId2"/>
          <a:stretch>
            <a:fillRect/>
          </a:stretch>
        </p:blipFill>
        <p:spPr>
          <a:xfrm>
            <a:off x="506942" y="718445"/>
            <a:ext cx="2479947" cy="5282147"/>
          </a:xfrm>
          <a:prstGeom prst="rect">
            <a:avLst/>
          </a:prstGeom>
        </p:spPr>
      </p:pic>
      <p:pic>
        <p:nvPicPr>
          <p:cNvPr id="5" name="Picture 4"/>
          <p:cNvPicPr>
            <a:picLocks noChangeAspect="1"/>
          </p:cNvPicPr>
          <p:nvPr/>
        </p:nvPicPr>
        <p:blipFill>
          <a:blip r:embed="rId3"/>
          <a:stretch>
            <a:fillRect/>
          </a:stretch>
        </p:blipFill>
        <p:spPr>
          <a:xfrm>
            <a:off x="6116952" y="3550168"/>
            <a:ext cx="2080145" cy="2771176"/>
          </a:xfrm>
          <a:prstGeom prst="rect">
            <a:avLst/>
          </a:prstGeom>
        </p:spPr>
      </p:pic>
      <p:pic>
        <p:nvPicPr>
          <p:cNvPr id="6" name="Picture 5"/>
          <p:cNvPicPr>
            <a:picLocks noChangeAspect="1"/>
          </p:cNvPicPr>
          <p:nvPr/>
        </p:nvPicPr>
        <p:blipFill>
          <a:blip r:embed="rId4"/>
          <a:stretch>
            <a:fillRect/>
          </a:stretch>
        </p:blipFill>
        <p:spPr>
          <a:xfrm>
            <a:off x="6785254" y="381000"/>
            <a:ext cx="1696335" cy="3636942"/>
          </a:xfrm>
          <a:prstGeom prst="rect">
            <a:avLst/>
          </a:prstGeom>
        </p:spPr>
      </p:pic>
      <p:pic>
        <p:nvPicPr>
          <p:cNvPr id="7" name="Picture 6"/>
          <p:cNvPicPr>
            <a:picLocks noChangeAspect="1"/>
          </p:cNvPicPr>
          <p:nvPr/>
        </p:nvPicPr>
        <p:blipFill>
          <a:blip r:embed="rId5"/>
          <a:stretch>
            <a:fillRect/>
          </a:stretch>
        </p:blipFill>
        <p:spPr>
          <a:xfrm>
            <a:off x="3380373" y="3090203"/>
            <a:ext cx="2154094" cy="3231141"/>
          </a:xfrm>
          <a:prstGeom prst="rect">
            <a:avLst/>
          </a:prstGeom>
        </p:spPr>
      </p:pic>
    </p:spTree>
    <p:extLst>
      <p:ext uri="{BB962C8B-B14F-4D97-AF65-F5344CB8AC3E}">
        <p14:creationId xmlns:p14="http://schemas.microsoft.com/office/powerpoint/2010/main" xmlns="" val="272926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Define</a:t>
            </a:r>
            <a:endParaRPr lang="en-US" dirty="0"/>
          </a:p>
        </p:txBody>
      </p:sp>
      <p:sp>
        <p:nvSpPr>
          <p:cNvPr id="6" name="Text Placeholder 5"/>
          <p:cNvSpPr>
            <a:spLocks noGrp="1"/>
          </p:cNvSpPr>
          <p:nvPr>
            <p:ph type="body" sz="half" idx="3"/>
          </p:nvPr>
        </p:nvSpPr>
        <p:spPr/>
        <p:txBody>
          <a:bodyPr/>
          <a:lstStyle/>
          <a:p>
            <a:r>
              <a:rPr lang="en-US" dirty="0" smtClean="0"/>
              <a:t>Examples</a:t>
            </a:r>
            <a:endParaRPr lang="en-US" dirty="0"/>
          </a:p>
        </p:txBody>
      </p:sp>
      <p:sp>
        <p:nvSpPr>
          <p:cNvPr id="5" name="Content Placeholder 4"/>
          <p:cNvSpPr>
            <a:spLocks noGrp="1"/>
          </p:cNvSpPr>
          <p:nvPr>
            <p:ph sz="quarter" idx="2"/>
          </p:nvPr>
        </p:nvSpPr>
        <p:spPr/>
        <p:txBody>
          <a:bodyPr>
            <a:normAutofit fontScale="85000" lnSpcReduction="10000"/>
          </a:bodyPr>
          <a:lstStyle/>
          <a:p>
            <a:r>
              <a:rPr lang="en-US" dirty="0"/>
              <a:t>No instructions are needed just </a:t>
            </a:r>
            <a:r>
              <a:rPr lang="en-US" dirty="0" smtClean="0"/>
              <a:t>supplies</a:t>
            </a:r>
            <a:endParaRPr lang="en-US" dirty="0"/>
          </a:p>
          <a:p>
            <a:r>
              <a:rPr lang="en-US" dirty="0" smtClean="0"/>
              <a:t>Allows child </a:t>
            </a:r>
            <a:r>
              <a:rPr lang="en-US" dirty="0"/>
              <a:t>to act </a:t>
            </a:r>
            <a:r>
              <a:rPr lang="en-US" dirty="0" smtClean="0"/>
              <a:t>on own </a:t>
            </a:r>
            <a:r>
              <a:rPr lang="en-US" dirty="0"/>
              <a:t>imagination </a:t>
            </a:r>
            <a:r>
              <a:rPr lang="en-US" dirty="0" smtClean="0"/>
              <a:t>and </a:t>
            </a:r>
            <a:r>
              <a:rPr lang="en-US" dirty="0"/>
              <a:t>problem solve through the </a:t>
            </a:r>
            <a:r>
              <a:rPr lang="en-US" dirty="0" smtClean="0"/>
              <a:t>activity</a:t>
            </a:r>
            <a:endParaRPr lang="en-US" dirty="0"/>
          </a:p>
          <a:p>
            <a:r>
              <a:rPr lang="en-US" u="sng" dirty="0"/>
              <a:t>Open ended toy or activity: </a:t>
            </a:r>
            <a:r>
              <a:rPr lang="en-US" dirty="0"/>
              <a:t>the child decides when the activity is over </a:t>
            </a:r>
          </a:p>
          <a:p>
            <a:r>
              <a:rPr lang="en-US" u="sng" dirty="0"/>
              <a:t>Closed ended toy or activity</a:t>
            </a:r>
            <a:r>
              <a:rPr lang="en-US" dirty="0"/>
              <a:t>: the activity determines the end </a:t>
            </a:r>
          </a:p>
          <a:p>
            <a:endParaRPr lang="en-US" dirty="0"/>
          </a:p>
        </p:txBody>
      </p:sp>
      <p:sp>
        <p:nvSpPr>
          <p:cNvPr id="7" name="Content Placeholder 6"/>
          <p:cNvSpPr>
            <a:spLocks noGrp="1"/>
          </p:cNvSpPr>
          <p:nvPr>
            <p:ph sz="quarter" idx="4"/>
          </p:nvPr>
        </p:nvSpPr>
        <p:spPr/>
        <p:txBody>
          <a:bodyPr/>
          <a:lstStyle/>
          <a:p>
            <a:r>
              <a:rPr lang="en-US" dirty="0" smtClean="0"/>
              <a:t>Play dough</a:t>
            </a:r>
          </a:p>
          <a:p>
            <a:r>
              <a:rPr lang="en-US" dirty="0" smtClean="0"/>
              <a:t>Magnets</a:t>
            </a:r>
          </a:p>
          <a:p>
            <a:r>
              <a:rPr lang="en-US" dirty="0"/>
              <a:t>S</a:t>
            </a:r>
            <a:r>
              <a:rPr lang="en-US" dirty="0" smtClean="0"/>
              <a:t>and</a:t>
            </a:r>
            <a:endParaRPr lang="en-US" dirty="0"/>
          </a:p>
          <a:p>
            <a:r>
              <a:rPr lang="en-US" dirty="0"/>
              <a:t>A</a:t>
            </a:r>
            <a:r>
              <a:rPr lang="en-US" dirty="0" smtClean="0"/>
              <a:t> game</a:t>
            </a:r>
          </a:p>
          <a:p>
            <a:r>
              <a:rPr lang="en-US" dirty="0"/>
              <a:t>A</a:t>
            </a:r>
            <a:r>
              <a:rPr lang="en-US" dirty="0" smtClean="0"/>
              <a:t> puzzle</a:t>
            </a:r>
            <a:endParaRPr lang="en-US" dirty="0"/>
          </a:p>
          <a:p>
            <a:r>
              <a:rPr lang="en-US" dirty="0"/>
              <a:t>A</a:t>
            </a:r>
            <a:r>
              <a:rPr lang="en-US" dirty="0" smtClean="0"/>
              <a:t> </a:t>
            </a:r>
            <a:r>
              <a:rPr lang="en-US" dirty="0"/>
              <a:t>book </a:t>
            </a:r>
          </a:p>
        </p:txBody>
      </p:sp>
      <p:sp>
        <p:nvSpPr>
          <p:cNvPr id="2" name="Title 1"/>
          <p:cNvSpPr>
            <a:spLocks noGrp="1"/>
          </p:cNvSpPr>
          <p:nvPr>
            <p:ph type="title"/>
          </p:nvPr>
        </p:nvSpPr>
        <p:spPr/>
        <p:txBody>
          <a:bodyPr/>
          <a:lstStyle/>
          <a:p>
            <a:r>
              <a:rPr lang="en-US" dirty="0" smtClean="0"/>
              <a:t>Free Play</a:t>
            </a:r>
            <a:endParaRPr lang="en-US" dirty="0"/>
          </a:p>
        </p:txBody>
      </p:sp>
    </p:spTree>
    <p:extLst>
      <p:ext uri="{BB962C8B-B14F-4D97-AF65-F5344CB8AC3E}">
        <p14:creationId xmlns:p14="http://schemas.microsoft.com/office/powerpoint/2010/main" xmlns="" val="552507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Define</a:t>
            </a:r>
            <a:endParaRPr lang="en-US" dirty="0"/>
          </a:p>
        </p:txBody>
      </p:sp>
      <p:sp>
        <p:nvSpPr>
          <p:cNvPr id="6" name="Text Placeholder 5"/>
          <p:cNvSpPr>
            <a:spLocks noGrp="1"/>
          </p:cNvSpPr>
          <p:nvPr>
            <p:ph type="body" sz="half" idx="3"/>
          </p:nvPr>
        </p:nvSpPr>
        <p:spPr/>
        <p:txBody>
          <a:bodyPr/>
          <a:lstStyle/>
          <a:p>
            <a:r>
              <a:rPr lang="en-US" dirty="0" smtClean="0"/>
              <a:t>Examples</a:t>
            </a:r>
            <a:endParaRPr lang="en-US" dirty="0"/>
          </a:p>
        </p:txBody>
      </p:sp>
      <p:sp>
        <p:nvSpPr>
          <p:cNvPr id="5" name="Content Placeholder 4"/>
          <p:cNvSpPr>
            <a:spLocks noGrp="1"/>
          </p:cNvSpPr>
          <p:nvPr>
            <p:ph sz="quarter" idx="2"/>
          </p:nvPr>
        </p:nvSpPr>
        <p:spPr/>
        <p:txBody>
          <a:bodyPr/>
          <a:lstStyle/>
          <a:p>
            <a:pPr lvl="0"/>
            <a:r>
              <a:rPr lang="en-US" dirty="0"/>
              <a:t>Having no interaction with others.  </a:t>
            </a:r>
          </a:p>
          <a:p>
            <a:pPr lvl="0"/>
            <a:r>
              <a:rPr lang="en-US" dirty="0"/>
              <a:t>All children need this, but keep it limited.</a:t>
            </a:r>
          </a:p>
          <a:p>
            <a:endParaRPr lang="en-US" dirty="0"/>
          </a:p>
        </p:txBody>
      </p:sp>
      <p:sp>
        <p:nvSpPr>
          <p:cNvPr id="7" name="Content Placeholder 6"/>
          <p:cNvSpPr>
            <a:spLocks noGrp="1"/>
          </p:cNvSpPr>
          <p:nvPr>
            <p:ph sz="quarter" idx="4"/>
          </p:nvPr>
        </p:nvSpPr>
        <p:spPr/>
        <p:txBody>
          <a:bodyPr>
            <a:normAutofit/>
          </a:bodyPr>
          <a:lstStyle/>
          <a:p>
            <a:pPr lvl="0"/>
            <a:r>
              <a:rPr lang="en-US" dirty="0"/>
              <a:t>Watching </a:t>
            </a:r>
            <a:r>
              <a:rPr lang="en-US" dirty="0" smtClean="0"/>
              <a:t>TV</a:t>
            </a:r>
            <a:endParaRPr lang="en-US" dirty="0"/>
          </a:p>
          <a:p>
            <a:pPr lvl="0"/>
            <a:r>
              <a:rPr lang="en-US" dirty="0" smtClean="0"/>
              <a:t>Reading</a:t>
            </a:r>
          </a:p>
          <a:p>
            <a:pPr lvl="0"/>
            <a:r>
              <a:rPr lang="en-US" dirty="0" smtClean="0"/>
              <a:t>Computer</a:t>
            </a:r>
          </a:p>
          <a:p>
            <a:pPr lvl="0"/>
            <a:r>
              <a:rPr lang="en-US" dirty="0"/>
              <a:t>V</a:t>
            </a:r>
            <a:r>
              <a:rPr lang="en-US" dirty="0" smtClean="0"/>
              <a:t>ideo games</a:t>
            </a:r>
            <a:endParaRPr lang="en-US" dirty="0"/>
          </a:p>
          <a:p>
            <a:pPr lvl="0"/>
            <a:r>
              <a:rPr lang="en-US" dirty="0" smtClean="0"/>
              <a:t>Daydreaming</a:t>
            </a:r>
          </a:p>
          <a:p>
            <a:pPr lvl="0"/>
            <a:r>
              <a:rPr lang="en-US" dirty="0"/>
              <a:t>M</a:t>
            </a:r>
            <a:r>
              <a:rPr lang="en-US" dirty="0" smtClean="0"/>
              <a:t>usical instruments</a:t>
            </a:r>
            <a:endParaRPr lang="en-US" dirty="0"/>
          </a:p>
          <a:p>
            <a:pPr lvl="0"/>
            <a:r>
              <a:rPr lang="en-US" dirty="0" smtClean="0"/>
              <a:t>Coloring</a:t>
            </a:r>
            <a:endParaRPr lang="en-US" dirty="0"/>
          </a:p>
          <a:p>
            <a:endParaRPr lang="en-US" dirty="0"/>
          </a:p>
        </p:txBody>
      </p:sp>
      <p:sp>
        <p:nvSpPr>
          <p:cNvPr id="2" name="Title 1"/>
          <p:cNvSpPr>
            <a:spLocks noGrp="1"/>
          </p:cNvSpPr>
          <p:nvPr>
            <p:ph type="title"/>
          </p:nvPr>
        </p:nvSpPr>
        <p:spPr/>
        <p:txBody>
          <a:bodyPr/>
          <a:lstStyle/>
          <a:p>
            <a:r>
              <a:rPr lang="en-US" dirty="0" smtClean="0"/>
              <a:t>Passive Play</a:t>
            </a:r>
            <a:endParaRPr lang="en-US" dirty="0"/>
          </a:p>
        </p:txBody>
      </p:sp>
    </p:spTree>
    <p:extLst>
      <p:ext uri="{BB962C8B-B14F-4D97-AF65-F5344CB8AC3E}">
        <p14:creationId xmlns:p14="http://schemas.microsoft.com/office/powerpoint/2010/main" xmlns="" val="2951560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Define</a:t>
            </a:r>
            <a:endParaRPr lang="en-US" dirty="0"/>
          </a:p>
        </p:txBody>
      </p:sp>
      <p:sp>
        <p:nvSpPr>
          <p:cNvPr id="6" name="Text Placeholder 5"/>
          <p:cNvSpPr>
            <a:spLocks noGrp="1"/>
          </p:cNvSpPr>
          <p:nvPr>
            <p:ph type="body" sz="half" idx="3"/>
          </p:nvPr>
        </p:nvSpPr>
        <p:spPr/>
        <p:txBody>
          <a:bodyPr/>
          <a:lstStyle/>
          <a:p>
            <a:r>
              <a:rPr lang="en-US" dirty="0" smtClean="0"/>
              <a:t>Examples</a:t>
            </a:r>
            <a:endParaRPr lang="en-US" dirty="0"/>
          </a:p>
        </p:txBody>
      </p:sp>
      <p:sp>
        <p:nvSpPr>
          <p:cNvPr id="5" name="Content Placeholder 4"/>
          <p:cNvSpPr>
            <a:spLocks noGrp="1"/>
          </p:cNvSpPr>
          <p:nvPr>
            <p:ph sz="quarter" idx="2"/>
          </p:nvPr>
        </p:nvSpPr>
        <p:spPr/>
        <p:txBody>
          <a:bodyPr>
            <a:normAutofit/>
          </a:bodyPr>
          <a:lstStyle/>
          <a:p>
            <a:r>
              <a:rPr lang="en-US" dirty="0"/>
              <a:t>Hands on learning </a:t>
            </a:r>
          </a:p>
          <a:p>
            <a:r>
              <a:rPr lang="en-US" dirty="0"/>
              <a:t>Using the senses to explore</a:t>
            </a:r>
          </a:p>
          <a:p>
            <a:pPr lvl="0"/>
            <a:r>
              <a:rPr lang="en-US" dirty="0" smtClean="0"/>
              <a:t>Predictions </a:t>
            </a:r>
          </a:p>
          <a:p>
            <a:pPr lvl="0"/>
            <a:r>
              <a:rPr lang="en-US" dirty="0" smtClean="0"/>
              <a:t>Observations</a:t>
            </a:r>
          </a:p>
          <a:p>
            <a:pPr lvl="0"/>
            <a:r>
              <a:rPr lang="en-US" dirty="0" smtClean="0"/>
              <a:t>Compare </a:t>
            </a:r>
            <a:r>
              <a:rPr lang="en-US" dirty="0"/>
              <a:t>and </a:t>
            </a:r>
            <a:r>
              <a:rPr lang="en-US" dirty="0" smtClean="0"/>
              <a:t>classify</a:t>
            </a:r>
            <a:endParaRPr lang="en-US" dirty="0"/>
          </a:p>
          <a:p>
            <a:endParaRPr lang="en-US" dirty="0"/>
          </a:p>
        </p:txBody>
      </p:sp>
      <p:sp>
        <p:nvSpPr>
          <p:cNvPr id="7" name="Content Placeholder 6"/>
          <p:cNvSpPr>
            <a:spLocks noGrp="1"/>
          </p:cNvSpPr>
          <p:nvPr>
            <p:ph sz="quarter" idx="4"/>
          </p:nvPr>
        </p:nvSpPr>
        <p:spPr/>
        <p:txBody>
          <a:bodyPr/>
          <a:lstStyle/>
          <a:p>
            <a:pPr lvl="0"/>
            <a:r>
              <a:rPr lang="en-US" dirty="0"/>
              <a:t>Simple </a:t>
            </a:r>
            <a:r>
              <a:rPr lang="en-US" dirty="0" smtClean="0"/>
              <a:t>experiments</a:t>
            </a:r>
          </a:p>
          <a:p>
            <a:pPr lvl="0"/>
            <a:r>
              <a:rPr lang="en-US" dirty="0" smtClean="0"/>
              <a:t>Sensory tables</a:t>
            </a:r>
            <a:endParaRPr lang="en-US" dirty="0"/>
          </a:p>
          <a:p>
            <a:pPr lvl="0"/>
            <a:r>
              <a:rPr lang="en-US" dirty="0" smtClean="0"/>
              <a:t>Chemistry</a:t>
            </a:r>
            <a:r>
              <a:rPr lang="en-US" dirty="0"/>
              <a:t>: suspension, chemical reaction, chemical change </a:t>
            </a:r>
          </a:p>
          <a:p>
            <a:endParaRPr lang="en-US" dirty="0"/>
          </a:p>
        </p:txBody>
      </p:sp>
      <p:sp>
        <p:nvSpPr>
          <p:cNvPr id="2" name="Title 1"/>
          <p:cNvSpPr>
            <a:spLocks noGrp="1"/>
          </p:cNvSpPr>
          <p:nvPr>
            <p:ph type="title"/>
          </p:nvPr>
        </p:nvSpPr>
        <p:spPr/>
        <p:txBody>
          <a:bodyPr>
            <a:normAutofit/>
          </a:bodyPr>
          <a:lstStyle/>
          <a:p>
            <a:r>
              <a:rPr lang="en-US" dirty="0" smtClean="0"/>
              <a:t>Sensory and Discovery Play</a:t>
            </a:r>
            <a:endParaRPr lang="en-US" dirty="0"/>
          </a:p>
        </p:txBody>
      </p:sp>
    </p:spTree>
    <p:extLst>
      <p:ext uri="{BB962C8B-B14F-4D97-AF65-F5344CB8AC3E}">
        <p14:creationId xmlns:p14="http://schemas.microsoft.com/office/powerpoint/2010/main" xmlns="" val="1725193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More on Sensory and Discovery</a:t>
            </a:r>
            <a:endParaRPr lang="en-US" dirty="0"/>
          </a:p>
        </p:txBody>
      </p:sp>
      <p:sp>
        <p:nvSpPr>
          <p:cNvPr id="8" name="Content Placeholder 7"/>
          <p:cNvSpPr>
            <a:spLocks noGrp="1"/>
          </p:cNvSpPr>
          <p:nvPr>
            <p:ph sz="quarter" idx="1"/>
          </p:nvPr>
        </p:nvSpPr>
        <p:spPr/>
        <p:txBody>
          <a:bodyPr/>
          <a:lstStyle/>
          <a:p>
            <a:pPr lvl="0"/>
            <a:r>
              <a:rPr lang="en-US" dirty="0"/>
              <a:t>Exciting discussions (build language skills and encourages curiosity)</a:t>
            </a:r>
          </a:p>
          <a:p>
            <a:pPr lvl="0"/>
            <a:r>
              <a:rPr lang="en-US" dirty="0"/>
              <a:t>Effective questioning (to encourage critical thinking skills and problem solving to make all of the above happen)</a:t>
            </a:r>
          </a:p>
          <a:p>
            <a:endParaRPr lang="en-US" dirty="0"/>
          </a:p>
        </p:txBody>
      </p:sp>
    </p:spTree>
    <p:extLst>
      <p:ext uri="{BB962C8B-B14F-4D97-AF65-F5344CB8AC3E}">
        <p14:creationId xmlns:p14="http://schemas.microsoft.com/office/powerpoint/2010/main" xmlns="" val="3625432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Define</a:t>
            </a:r>
            <a:endParaRPr lang="en-US" dirty="0"/>
          </a:p>
        </p:txBody>
      </p:sp>
      <p:sp>
        <p:nvSpPr>
          <p:cNvPr id="6" name="Text Placeholder 5"/>
          <p:cNvSpPr>
            <a:spLocks noGrp="1"/>
          </p:cNvSpPr>
          <p:nvPr>
            <p:ph type="body" sz="half" idx="3"/>
          </p:nvPr>
        </p:nvSpPr>
        <p:spPr/>
        <p:txBody>
          <a:bodyPr/>
          <a:lstStyle/>
          <a:p>
            <a:r>
              <a:rPr lang="en-US" dirty="0" smtClean="0"/>
              <a:t>Examples</a:t>
            </a:r>
            <a:endParaRPr lang="en-US" dirty="0"/>
          </a:p>
        </p:txBody>
      </p:sp>
      <p:sp>
        <p:nvSpPr>
          <p:cNvPr id="5" name="Content Placeholder 4"/>
          <p:cNvSpPr>
            <a:spLocks noGrp="1"/>
          </p:cNvSpPr>
          <p:nvPr>
            <p:ph sz="quarter" idx="2"/>
          </p:nvPr>
        </p:nvSpPr>
        <p:spPr/>
        <p:txBody>
          <a:bodyPr>
            <a:normAutofit fontScale="92500"/>
          </a:bodyPr>
          <a:lstStyle/>
          <a:p>
            <a:r>
              <a:rPr lang="en-US" dirty="0"/>
              <a:t>Objects that provide tactile and hands on learning </a:t>
            </a:r>
            <a:r>
              <a:rPr lang="en-US" dirty="0" smtClean="0"/>
              <a:t>experiences</a:t>
            </a:r>
          </a:p>
          <a:p>
            <a:endParaRPr lang="en-US" dirty="0"/>
          </a:p>
          <a:p>
            <a:r>
              <a:rPr lang="en-US" u="sng" dirty="0" smtClean="0"/>
              <a:t>Manipulative </a:t>
            </a:r>
            <a:r>
              <a:rPr lang="en-US" dirty="0" smtClean="0"/>
              <a:t>– made of almost anything (blocks, shapes, etc…) that help student connect math to physical objects</a:t>
            </a:r>
            <a:endParaRPr lang="en-US" dirty="0"/>
          </a:p>
          <a:p>
            <a:endParaRPr lang="en-US" dirty="0"/>
          </a:p>
        </p:txBody>
      </p:sp>
      <p:sp>
        <p:nvSpPr>
          <p:cNvPr id="7" name="Content Placeholder 6"/>
          <p:cNvSpPr>
            <a:spLocks noGrp="1"/>
          </p:cNvSpPr>
          <p:nvPr>
            <p:ph sz="quarter" idx="4"/>
          </p:nvPr>
        </p:nvSpPr>
        <p:spPr/>
        <p:txBody>
          <a:bodyPr>
            <a:normAutofit fontScale="92500"/>
          </a:bodyPr>
          <a:lstStyle/>
          <a:p>
            <a:pPr lvl="0"/>
            <a:r>
              <a:rPr lang="en-US" dirty="0"/>
              <a:t>C</a:t>
            </a:r>
            <a:r>
              <a:rPr lang="en-US" dirty="0" smtClean="0"/>
              <a:t>reate pictures</a:t>
            </a:r>
            <a:r>
              <a:rPr lang="en-US" dirty="0"/>
              <a:t> </a:t>
            </a:r>
            <a:r>
              <a:rPr lang="en-US" dirty="0" smtClean="0"/>
              <a:t>- </a:t>
            </a:r>
            <a:r>
              <a:rPr lang="en-US" dirty="0"/>
              <a:t>s</a:t>
            </a:r>
            <a:r>
              <a:rPr lang="en-US" dirty="0" smtClean="0"/>
              <a:t>elf</a:t>
            </a:r>
            <a:r>
              <a:rPr lang="en-US" dirty="0"/>
              <a:t>-portrait is </a:t>
            </a:r>
            <a:r>
              <a:rPr lang="en-US" dirty="0" smtClean="0"/>
              <a:t>typical</a:t>
            </a:r>
          </a:p>
          <a:p>
            <a:pPr lvl="0"/>
            <a:r>
              <a:rPr lang="en-US" dirty="0" smtClean="0"/>
              <a:t>Sorting </a:t>
            </a:r>
            <a:r>
              <a:rPr lang="en-US" dirty="0"/>
              <a:t>trays help organize such as: like clear cup, egg carton, muffin tin, ice cube </a:t>
            </a:r>
            <a:r>
              <a:rPr lang="en-US" dirty="0" smtClean="0"/>
              <a:t>tray</a:t>
            </a:r>
          </a:p>
          <a:p>
            <a:r>
              <a:rPr lang="en-US" dirty="0"/>
              <a:t>Drawing, using scissors, clay, puzzles, magnets, </a:t>
            </a:r>
            <a:r>
              <a:rPr lang="en-US" dirty="0" smtClean="0"/>
              <a:t>beads</a:t>
            </a:r>
            <a:endParaRPr lang="en-US" dirty="0"/>
          </a:p>
        </p:txBody>
      </p:sp>
      <p:sp>
        <p:nvSpPr>
          <p:cNvPr id="2" name="Title 1"/>
          <p:cNvSpPr>
            <a:spLocks noGrp="1"/>
          </p:cNvSpPr>
          <p:nvPr>
            <p:ph type="title"/>
          </p:nvPr>
        </p:nvSpPr>
        <p:spPr/>
        <p:txBody>
          <a:bodyPr>
            <a:normAutofit/>
          </a:bodyPr>
          <a:lstStyle/>
          <a:p>
            <a:r>
              <a:rPr lang="en-US" dirty="0" smtClean="0"/>
              <a:t>Fine/Small Motor and Manipulative</a:t>
            </a:r>
            <a:endParaRPr lang="en-US" dirty="0"/>
          </a:p>
        </p:txBody>
      </p:sp>
    </p:spTree>
    <p:extLst>
      <p:ext uri="{BB962C8B-B14F-4D97-AF65-F5344CB8AC3E}">
        <p14:creationId xmlns:p14="http://schemas.microsoft.com/office/powerpoint/2010/main" xmlns="" val="2710740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More on Fine/Small Motor</a:t>
            </a:r>
            <a:endParaRPr lang="en-US" dirty="0"/>
          </a:p>
        </p:txBody>
      </p:sp>
      <p:sp>
        <p:nvSpPr>
          <p:cNvPr id="8" name="Content Placeholder 7"/>
          <p:cNvSpPr>
            <a:spLocks noGrp="1"/>
          </p:cNvSpPr>
          <p:nvPr>
            <p:ph sz="quarter" idx="1"/>
          </p:nvPr>
        </p:nvSpPr>
        <p:spPr/>
        <p:txBody>
          <a:bodyPr>
            <a:normAutofit fontScale="85000" lnSpcReduction="20000"/>
          </a:bodyPr>
          <a:lstStyle/>
          <a:p>
            <a:pPr lvl="0"/>
            <a:r>
              <a:rPr lang="en-US" dirty="0"/>
              <a:t>Fine motor activities can meet all curriculum areas: math, art, music, language, science</a:t>
            </a:r>
          </a:p>
          <a:p>
            <a:r>
              <a:rPr lang="en-US" dirty="0" smtClean="0"/>
              <a:t>Math </a:t>
            </a:r>
            <a:r>
              <a:rPr lang="en-US" dirty="0"/>
              <a:t>concepts should be concrete, filled with play, exploration and use </a:t>
            </a:r>
            <a:r>
              <a:rPr lang="en-US" u="sng" dirty="0"/>
              <a:t>MANIPULATIVES</a:t>
            </a:r>
            <a:r>
              <a:rPr lang="en-US" dirty="0" smtClean="0"/>
              <a:t>.</a:t>
            </a:r>
          </a:p>
          <a:p>
            <a:r>
              <a:rPr lang="en-US" dirty="0"/>
              <a:t>Figuring the measurement of objects in length, height, weight, size </a:t>
            </a:r>
            <a:endParaRPr lang="en-US" sz="4000" dirty="0"/>
          </a:p>
          <a:p>
            <a:pPr lvl="0"/>
            <a:r>
              <a:rPr lang="en-US" dirty="0" smtClean="0"/>
              <a:t>A </a:t>
            </a:r>
            <a:r>
              <a:rPr lang="en-US" dirty="0"/>
              <a:t>variety of blocks in the block area helps children learn math concepts like sizes and </a:t>
            </a:r>
            <a:r>
              <a:rPr lang="en-US" dirty="0" smtClean="0"/>
              <a:t>shapes</a:t>
            </a:r>
          </a:p>
          <a:p>
            <a:pPr lvl="0"/>
            <a:r>
              <a:rPr lang="en-US" dirty="0"/>
              <a:t>C</a:t>
            </a:r>
            <a:r>
              <a:rPr lang="en-US" dirty="0" smtClean="0"/>
              <a:t>an </a:t>
            </a:r>
            <a:r>
              <a:rPr lang="en-US" dirty="0"/>
              <a:t>draw </a:t>
            </a:r>
            <a:r>
              <a:rPr lang="en-US" dirty="0" smtClean="0"/>
              <a:t>shapes</a:t>
            </a:r>
          </a:p>
          <a:p>
            <a:pPr lvl="0"/>
            <a:r>
              <a:rPr lang="en-US" dirty="0" smtClean="0"/>
              <a:t>Small </a:t>
            </a:r>
            <a:r>
              <a:rPr lang="en-US" dirty="0"/>
              <a:t>motor skills create the ability to formulate language, write, draw, manipulate small objects and toys, accomplish self-help tasks or basic daily skills.</a:t>
            </a:r>
          </a:p>
          <a:p>
            <a:pPr lvl="0"/>
            <a:r>
              <a:rPr lang="en-US" dirty="0"/>
              <a:t>Builds cognitive skills thinking, reasoning, problem-solving, understanding</a:t>
            </a:r>
          </a:p>
          <a:p>
            <a:endParaRPr lang="en-US" dirty="0"/>
          </a:p>
        </p:txBody>
      </p:sp>
    </p:spTree>
    <p:extLst>
      <p:ext uri="{BB962C8B-B14F-4D97-AF65-F5344CB8AC3E}">
        <p14:creationId xmlns:p14="http://schemas.microsoft.com/office/powerpoint/2010/main" xmlns="" val="1501002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Define</a:t>
            </a:r>
            <a:endParaRPr lang="en-US" dirty="0"/>
          </a:p>
        </p:txBody>
      </p:sp>
      <p:sp>
        <p:nvSpPr>
          <p:cNvPr id="6" name="Text Placeholder 5"/>
          <p:cNvSpPr>
            <a:spLocks noGrp="1"/>
          </p:cNvSpPr>
          <p:nvPr>
            <p:ph type="body" sz="half" idx="3"/>
          </p:nvPr>
        </p:nvSpPr>
        <p:spPr/>
        <p:txBody>
          <a:bodyPr/>
          <a:lstStyle/>
          <a:p>
            <a:r>
              <a:rPr lang="en-US" dirty="0" smtClean="0"/>
              <a:t>Examples</a:t>
            </a:r>
            <a:endParaRPr lang="en-US" dirty="0"/>
          </a:p>
        </p:txBody>
      </p:sp>
      <p:sp>
        <p:nvSpPr>
          <p:cNvPr id="5" name="Content Placeholder 4"/>
          <p:cNvSpPr>
            <a:spLocks noGrp="1"/>
          </p:cNvSpPr>
          <p:nvPr>
            <p:ph sz="quarter" idx="2"/>
          </p:nvPr>
        </p:nvSpPr>
        <p:spPr/>
        <p:txBody>
          <a:bodyPr/>
          <a:lstStyle/>
          <a:p>
            <a:r>
              <a:rPr lang="en-US" dirty="0" smtClean="0"/>
              <a:t>Larger movements that use the arms, legs, feet, or entire body</a:t>
            </a:r>
          </a:p>
          <a:p>
            <a:r>
              <a:rPr lang="en-US" dirty="0" smtClean="0"/>
              <a:t>Works on larger muscles of the body</a:t>
            </a:r>
            <a:endParaRPr lang="en-US" dirty="0"/>
          </a:p>
        </p:txBody>
      </p:sp>
      <p:sp>
        <p:nvSpPr>
          <p:cNvPr id="7" name="Content Placeholder 6"/>
          <p:cNvSpPr>
            <a:spLocks noGrp="1"/>
          </p:cNvSpPr>
          <p:nvPr>
            <p:ph sz="quarter" idx="4"/>
          </p:nvPr>
        </p:nvSpPr>
        <p:spPr/>
        <p:txBody>
          <a:bodyPr/>
          <a:lstStyle/>
          <a:p>
            <a:r>
              <a:rPr lang="en-US" dirty="0"/>
              <a:t>Count as we </a:t>
            </a:r>
            <a:r>
              <a:rPr lang="en-US" dirty="0" smtClean="0"/>
              <a:t>clap</a:t>
            </a:r>
            <a:endParaRPr lang="en-US" dirty="0"/>
          </a:p>
          <a:p>
            <a:r>
              <a:rPr lang="en-US" dirty="0"/>
              <a:t>C</a:t>
            </a:r>
            <a:r>
              <a:rPr lang="en-US" dirty="0" smtClean="0"/>
              <a:t>limb stairs </a:t>
            </a:r>
          </a:p>
          <a:p>
            <a:r>
              <a:rPr lang="en-US" dirty="0"/>
              <a:t>J</a:t>
            </a:r>
            <a:r>
              <a:rPr lang="en-US" dirty="0" smtClean="0"/>
              <a:t>ump </a:t>
            </a:r>
            <a:r>
              <a:rPr lang="en-US" dirty="0"/>
              <a:t>up and </a:t>
            </a:r>
            <a:r>
              <a:rPr lang="en-US" dirty="0" smtClean="0"/>
              <a:t>down</a:t>
            </a:r>
          </a:p>
          <a:p>
            <a:pPr lvl="0"/>
            <a:r>
              <a:rPr lang="en-US" dirty="0" smtClean="0"/>
              <a:t>Running</a:t>
            </a:r>
          </a:p>
          <a:p>
            <a:pPr lvl="0"/>
            <a:r>
              <a:rPr lang="en-US" dirty="0"/>
              <a:t>B</a:t>
            </a:r>
            <a:r>
              <a:rPr lang="en-US" dirty="0" smtClean="0"/>
              <a:t>ean </a:t>
            </a:r>
            <a:r>
              <a:rPr lang="en-US" dirty="0"/>
              <a:t>bag </a:t>
            </a:r>
            <a:r>
              <a:rPr lang="en-US" dirty="0" smtClean="0"/>
              <a:t>toss</a:t>
            </a:r>
            <a:endParaRPr lang="en-US" dirty="0"/>
          </a:p>
          <a:p>
            <a:pPr lvl="0"/>
            <a:r>
              <a:rPr lang="en-US" dirty="0"/>
              <a:t>T</a:t>
            </a:r>
            <a:r>
              <a:rPr lang="en-US" dirty="0" smtClean="0"/>
              <a:t>ag</a:t>
            </a:r>
          </a:p>
          <a:p>
            <a:pPr lvl="0"/>
            <a:r>
              <a:rPr lang="en-US" dirty="0"/>
              <a:t>P</a:t>
            </a:r>
            <a:r>
              <a:rPr lang="en-US" dirty="0" smtClean="0"/>
              <a:t>layground play</a:t>
            </a:r>
            <a:endParaRPr lang="en-US" dirty="0"/>
          </a:p>
        </p:txBody>
      </p:sp>
      <p:sp>
        <p:nvSpPr>
          <p:cNvPr id="2" name="Title 1"/>
          <p:cNvSpPr>
            <a:spLocks noGrp="1"/>
          </p:cNvSpPr>
          <p:nvPr>
            <p:ph type="title"/>
          </p:nvPr>
        </p:nvSpPr>
        <p:spPr/>
        <p:txBody>
          <a:bodyPr>
            <a:normAutofit/>
          </a:bodyPr>
          <a:lstStyle/>
          <a:p>
            <a:r>
              <a:rPr lang="en-US" dirty="0" smtClean="0"/>
              <a:t>Gross/Large Motor, Active, Outdoor Play</a:t>
            </a:r>
            <a:endParaRPr lang="en-US" dirty="0"/>
          </a:p>
        </p:txBody>
      </p:sp>
    </p:spTree>
    <p:extLst>
      <p:ext uri="{BB962C8B-B14F-4D97-AF65-F5344CB8AC3E}">
        <p14:creationId xmlns:p14="http://schemas.microsoft.com/office/powerpoint/2010/main" xmlns="" val="2773810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More on Gross/Large Motor</a:t>
            </a:r>
            <a:endParaRPr lang="en-US" dirty="0"/>
          </a:p>
        </p:txBody>
      </p:sp>
      <p:sp>
        <p:nvSpPr>
          <p:cNvPr id="8" name="Content Placeholder 7"/>
          <p:cNvSpPr>
            <a:spLocks noGrp="1"/>
          </p:cNvSpPr>
          <p:nvPr>
            <p:ph sz="quarter" idx="1"/>
          </p:nvPr>
        </p:nvSpPr>
        <p:spPr/>
        <p:txBody>
          <a:bodyPr>
            <a:normAutofit fontScale="92500" lnSpcReduction="10000"/>
          </a:bodyPr>
          <a:lstStyle/>
          <a:p>
            <a:pPr lvl="0"/>
            <a:r>
              <a:rPr lang="en-US" dirty="0"/>
              <a:t>Gross  motor activities can meet all curriculum areas: math, art, music, language, and science</a:t>
            </a:r>
          </a:p>
          <a:p>
            <a:pPr lvl="0"/>
            <a:r>
              <a:rPr lang="en-US" dirty="0"/>
              <a:t>It is a release of energy and builds physical and social skills.</a:t>
            </a:r>
          </a:p>
          <a:p>
            <a:pPr lvl="0"/>
            <a:r>
              <a:rPr lang="en-US" dirty="0"/>
              <a:t>Included daily as part of the curriculum. Teaches healthy habits of activity</a:t>
            </a:r>
          </a:p>
          <a:p>
            <a:pPr lvl="0"/>
            <a:r>
              <a:rPr lang="en-US" dirty="0"/>
              <a:t>Provides a balance of rest and active play to regulate the child’s behavior. </a:t>
            </a:r>
          </a:p>
          <a:p>
            <a:pPr lvl="0"/>
            <a:r>
              <a:rPr lang="en-US" dirty="0" smtClean="0"/>
              <a:t>In </a:t>
            </a:r>
            <a:r>
              <a:rPr lang="en-US" dirty="0"/>
              <a:t>free play activities, no instructions are needed and it allows children to act upon their own imaginations using a variety of materials related to the theme. </a:t>
            </a:r>
          </a:p>
          <a:p>
            <a:endParaRPr lang="en-US" dirty="0"/>
          </a:p>
        </p:txBody>
      </p:sp>
    </p:spTree>
    <p:extLst>
      <p:ext uri="{BB962C8B-B14F-4D97-AF65-F5344CB8AC3E}">
        <p14:creationId xmlns:p14="http://schemas.microsoft.com/office/powerpoint/2010/main" xmlns="" val="2472312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Define</a:t>
            </a:r>
            <a:endParaRPr lang="en-US" dirty="0"/>
          </a:p>
        </p:txBody>
      </p:sp>
      <p:sp>
        <p:nvSpPr>
          <p:cNvPr id="6" name="Text Placeholder 5"/>
          <p:cNvSpPr>
            <a:spLocks noGrp="1"/>
          </p:cNvSpPr>
          <p:nvPr>
            <p:ph type="body" sz="half" idx="3"/>
          </p:nvPr>
        </p:nvSpPr>
        <p:spPr/>
        <p:txBody>
          <a:bodyPr/>
          <a:lstStyle/>
          <a:p>
            <a:r>
              <a:rPr lang="en-US" dirty="0" smtClean="0"/>
              <a:t>Examples</a:t>
            </a:r>
            <a:endParaRPr lang="en-US" dirty="0"/>
          </a:p>
        </p:txBody>
      </p:sp>
      <p:sp>
        <p:nvSpPr>
          <p:cNvPr id="5" name="Content Placeholder 4"/>
          <p:cNvSpPr>
            <a:spLocks noGrp="1"/>
          </p:cNvSpPr>
          <p:nvPr>
            <p:ph sz="quarter" idx="2"/>
          </p:nvPr>
        </p:nvSpPr>
        <p:spPr/>
        <p:txBody>
          <a:bodyPr>
            <a:normAutofit fontScale="85000" lnSpcReduction="20000"/>
          </a:bodyPr>
          <a:lstStyle/>
          <a:p>
            <a:pPr lvl="0"/>
            <a:r>
              <a:rPr lang="en-US" dirty="0"/>
              <a:t>Place </a:t>
            </a:r>
            <a:r>
              <a:rPr lang="en-US" dirty="0" smtClean="0"/>
              <a:t>away </a:t>
            </a:r>
            <a:r>
              <a:rPr lang="en-US" dirty="0"/>
              <a:t>from quiet areas and next to noisy areas like dramatic </a:t>
            </a:r>
            <a:r>
              <a:rPr lang="en-US" dirty="0" smtClean="0"/>
              <a:t>play</a:t>
            </a:r>
            <a:endParaRPr lang="en-US" dirty="0"/>
          </a:p>
          <a:p>
            <a:pPr lvl="0"/>
            <a:r>
              <a:rPr lang="en-US" dirty="0"/>
              <a:t>A</a:t>
            </a:r>
            <a:r>
              <a:rPr lang="en-US" dirty="0" smtClean="0"/>
              <a:t>mple </a:t>
            </a:r>
            <a:r>
              <a:rPr lang="en-US" dirty="0"/>
              <a:t>space to build without getting in the way of </a:t>
            </a:r>
            <a:r>
              <a:rPr lang="en-US" dirty="0" smtClean="0"/>
              <a:t>others</a:t>
            </a:r>
            <a:endParaRPr lang="en-US" dirty="0"/>
          </a:p>
          <a:p>
            <a:pPr lvl="0"/>
            <a:r>
              <a:rPr lang="en-US" dirty="0"/>
              <a:t>Use the shelves for separation, walls, and storage.</a:t>
            </a:r>
          </a:p>
          <a:p>
            <a:pPr lvl="0"/>
            <a:r>
              <a:rPr lang="en-US" dirty="0"/>
              <a:t>Use a flat carpeted surface for warmth, comfort, and noise control.</a:t>
            </a:r>
          </a:p>
          <a:p>
            <a:endParaRPr lang="en-US" dirty="0"/>
          </a:p>
        </p:txBody>
      </p:sp>
      <p:sp>
        <p:nvSpPr>
          <p:cNvPr id="7" name="Content Placeholder 6"/>
          <p:cNvSpPr>
            <a:spLocks noGrp="1"/>
          </p:cNvSpPr>
          <p:nvPr>
            <p:ph sz="quarter" idx="4"/>
          </p:nvPr>
        </p:nvSpPr>
        <p:spPr/>
        <p:txBody>
          <a:bodyPr/>
          <a:lstStyle/>
          <a:p>
            <a:r>
              <a:rPr lang="en-US" dirty="0"/>
              <a:t>Provide props other than blocks: furniture, people, cars, animals, road signs…..</a:t>
            </a:r>
          </a:p>
          <a:p>
            <a:endParaRPr lang="en-US" dirty="0"/>
          </a:p>
        </p:txBody>
      </p:sp>
      <p:sp>
        <p:nvSpPr>
          <p:cNvPr id="2" name="Title 1"/>
          <p:cNvSpPr>
            <a:spLocks noGrp="1"/>
          </p:cNvSpPr>
          <p:nvPr>
            <p:ph type="title"/>
          </p:nvPr>
        </p:nvSpPr>
        <p:spPr/>
        <p:txBody>
          <a:bodyPr/>
          <a:lstStyle/>
          <a:p>
            <a:r>
              <a:rPr lang="en-US" dirty="0" smtClean="0"/>
              <a:t>Block Area</a:t>
            </a:r>
            <a:endParaRPr lang="en-US" dirty="0"/>
          </a:p>
        </p:txBody>
      </p:sp>
    </p:spTree>
    <p:extLst>
      <p:ext uri="{BB962C8B-B14F-4D97-AF65-F5344CB8AC3E}">
        <p14:creationId xmlns:p14="http://schemas.microsoft.com/office/powerpoint/2010/main" xmlns="" val="3173925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Define</a:t>
            </a:r>
            <a:endParaRPr lang="en-US" dirty="0"/>
          </a:p>
        </p:txBody>
      </p:sp>
      <p:sp>
        <p:nvSpPr>
          <p:cNvPr id="6" name="Text Placeholder 5"/>
          <p:cNvSpPr>
            <a:spLocks noGrp="1"/>
          </p:cNvSpPr>
          <p:nvPr>
            <p:ph type="body" sz="half" idx="3"/>
          </p:nvPr>
        </p:nvSpPr>
        <p:spPr/>
        <p:txBody>
          <a:bodyPr/>
          <a:lstStyle/>
          <a:p>
            <a:r>
              <a:rPr lang="en-US" dirty="0" smtClean="0"/>
              <a:t>Examples</a:t>
            </a:r>
            <a:endParaRPr lang="en-US" dirty="0"/>
          </a:p>
        </p:txBody>
      </p:sp>
      <p:sp>
        <p:nvSpPr>
          <p:cNvPr id="5" name="Content Placeholder 4"/>
          <p:cNvSpPr>
            <a:spLocks noGrp="1"/>
          </p:cNvSpPr>
          <p:nvPr>
            <p:ph sz="quarter" idx="2"/>
          </p:nvPr>
        </p:nvSpPr>
        <p:spPr/>
        <p:txBody>
          <a:bodyPr>
            <a:normAutofit lnSpcReduction="10000"/>
          </a:bodyPr>
          <a:lstStyle/>
          <a:p>
            <a:pPr lvl="0"/>
            <a:r>
              <a:rPr lang="en-US" dirty="0"/>
              <a:t>Situations that teach real life experiences and allows a child to express themselves and their emotions. </a:t>
            </a:r>
            <a:endParaRPr lang="en-US" dirty="0" smtClean="0"/>
          </a:p>
          <a:p>
            <a:pPr lvl="0"/>
            <a:r>
              <a:rPr lang="en-US" dirty="0" smtClean="0"/>
              <a:t>Think </a:t>
            </a:r>
            <a:r>
              <a:rPr lang="en-US" dirty="0"/>
              <a:t>of it as a stage where the child enters and immediately takes on a role.</a:t>
            </a:r>
          </a:p>
          <a:p>
            <a:endParaRPr lang="en-US" dirty="0"/>
          </a:p>
        </p:txBody>
      </p:sp>
      <p:sp>
        <p:nvSpPr>
          <p:cNvPr id="7" name="Content Placeholder 6"/>
          <p:cNvSpPr>
            <a:spLocks noGrp="1"/>
          </p:cNvSpPr>
          <p:nvPr>
            <p:ph sz="quarter" idx="4"/>
          </p:nvPr>
        </p:nvSpPr>
        <p:spPr/>
        <p:txBody>
          <a:bodyPr/>
          <a:lstStyle/>
          <a:p>
            <a:r>
              <a:rPr lang="en-US" dirty="0" smtClean="0"/>
              <a:t>Character role</a:t>
            </a:r>
            <a:endParaRPr lang="en-US" dirty="0"/>
          </a:p>
          <a:p>
            <a:r>
              <a:rPr lang="en-US" dirty="0" smtClean="0"/>
              <a:t>Puppetry </a:t>
            </a:r>
            <a:endParaRPr lang="en-US" dirty="0"/>
          </a:p>
        </p:txBody>
      </p:sp>
      <p:sp>
        <p:nvSpPr>
          <p:cNvPr id="2" name="Title 1"/>
          <p:cNvSpPr>
            <a:spLocks noGrp="1"/>
          </p:cNvSpPr>
          <p:nvPr>
            <p:ph type="title"/>
          </p:nvPr>
        </p:nvSpPr>
        <p:spPr/>
        <p:txBody>
          <a:bodyPr/>
          <a:lstStyle/>
          <a:p>
            <a:r>
              <a:rPr lang="en-US" dirty="0" smtClean="0"/>
              <a:t>Dramatic Play</a:t>
            </a:r>
            <a:endParaRPr lang="en-US" dirty="0"/>
          </a:p>
        </p:txBody>
      </p:sp>
      <p:pic>
        <p:nvPicPr>
          <p:cNvPr id="3" name="Picture 2"/>
          <p:cNvPicPr>
            <a:picLocks noChangeAspect="1"/>
          </p:cNvPicPr>
          <p:nvPr/>
        </p:nvPicPr>
        <p:blipFill>
          <a:blip r:embed="rId2"/>
          <a:stretch>
            <a:fillRect/>
          </a:stretch>
        </p:blipFill>
        <p:spPr>
          <a:xfrm>
            <a:off x="5595266" y="3539920"/>
            <a:ext cx="2119961" cy="3009267"/>
          </a:xfrm>
          <a:prstGeom prst="rect">
            <a:avLst/>
          </a:prstGeom>
        </p:spPr>
      </p:pic>
    </p:spTree>
    <p:extLst>
      <p:ext uri="{BB962C8B-B14F-4D97-AF65-F5344CB8AC3E}">
        <p14:creationId xmlns:p14="http://schemas.microsoft.com/office/powerpoint/2010/main" xmlns="" val="494956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a:t>
            </a:r>
            <a:endParaRPr lang="en-US" dirty="0"/>
          </a:p>
        </p:txBody>
      </p:sp>
      <p:sp>
        <p:nvSpPr>
          <p:cNvPr id="3" name="Content Placeholder 2"/>
          <p:cNvSpPr>
            <a:spLocks noGrp="1"/>
          </p:cNvSpPr>
          <p:nvPr>
            <p:ph sz="quarter" idx="1"/>
          </p:nvPr>
        </p:nvSpPr>
        <p:spPr/>
        <p:txBody>
          <a:bodyPr>
            <a:normAutofit fontScale="92500" lnSpcReduction="20000"/>
          </a:bodyPr>
          <a:lstStyle/>
          <a:p>
            <a:pPr lvl="0"/>
            <a:r>
              <a:rPr lang="en-US" sz="2800" dirty="0" smtClean="0"/>
              <a:t>Play is a child’s </a:t>
            </a:r>
            <a:r>
              <a:rPr lang="en-US" sz="2800" dirty="0" smtClean="0">
                <a:solidFill>
                  <a:srgbClr val="FF0000"/>
                </a:solidFill>
              </a:rPr>
              <a:t>work</a:t>
            </a:r>
            <a:r>
              <a:rPr lang="en-US" sz="2800" dirty="0" smtClean="0"/>
              <a:t> </a:t>
            </a:r>
            <a:r>
              <a:rPr lang="en-US" sz="2800" dirty="0" smtClean="0"/>
              <a:t>it is the most important job they will do all day.</a:t>
            </a:r>
            <a:endParaRPr lang="en-US" sz="4000" dirty="0" smtClean="0"/>
          </a:p>
          <a:p>
            <a:pPr lvl="1"/>
            <a:r>
              <a:rPr lang="en-US" sz="2400" dirty="0" smtClean="0"/>
              <a:t>They learn </a:t>
            </a:r>
            <a:r>
              <a:rPr lang="en-US" sz="2400" dirty="0" smtClean="0"/>
              <a:t>about </a:t>
            </a:r>
            <a:r>
              <a:rPr lang="en-US" sz="2400" dirty="0" smtClean="0">
                <a:solidFill>
                  <a:srgbClr val="FF0000"/>
                </a:solidFill>
              </a:rPr>
              <a:t>themselves, others, and their world that they live in.</a:t>
            </a:r>
            <a:endParaRPr lang="en-US" sz="3600" dirty="0" smtClean="0">
              <a:solidFill>
                <a:srgbClr val="FF0000"/>
              </a:solidFill>
            </a:endParaRPr>
          </a:p>
          <a:p>
            <a:pPr lvl="1"/>
            <a:r>
              <a:rPr lang="en-US" sz="2400" dirty="0" smtClean="0"/>
              <a:t>Builds confidence and self-concept, initiative, and autonomy </a:t>
            </a:r>
            <a:r>
              <a:rPr lang="en-US" sz="2400" dirty="0" smtClean="0"/>
              <a:t>(</a:t>
            </a:r>
            <a:r>
              <a:rPr lang="en-US" sz="2400" dirty="0" smtClean="0">
                <a:solidFill>
                  <a:srgbClr val="FF0000"/>
                </a:solidFill>
              </a:rPr>
              <a:t>independence</a:t>
            </a:r>
            <a:r>
              <a:rPr lang="en-US" sz="2400" dirty="0" smtClean="0"/>
              <a:t>) </a:t>
            </a:r>
            <a:r>
              <a:rPr lang="en-US" sz="2400" dirty="0" smtClean="0"/>
              <a:t>= </a:t>
            </a:r>
            <a:r>
              <a:rPr lang="en-US" sz="2400" dirty="0" smtClean="0">
                <a:solidFill>
                  <a:srgbClr val="FF0000"/>
                </a:solidFill>
              </a:rPr>
              <a:t>Erikson’s theory</a:t>
            </a:r>
            <a:endParaRPr lang="en-US" sz="3600" dirty="0" smtClean="0">
              <a:solidFill>
                <a:srgbClr val="FF0000"/>
              </a:solidFill>
            </a:endParaRPr>
          </a:p>
          <a:p>
            <a:pPr lvl="1"/>
            <a:r>
              <a:rPr lang="en-US" sz="2400" dirty="0" smtClean="0"/>
              <a:t>Releases </a:t>
            </a:r>
            <a:r>
              <a:rPr lang="en-US" sz="2400" dirty="0" smtClean="0">
                <a:solidFill>
                  <a:srgbClr val="FF0000"/>
                </a:solidFill>
              </a:rPr>
              <a:t>energy</a:t>
            </a:r>
            <a:endParaRPr lang="en-US" sz="3600" dirty="0" smtClean="0">
              <a:solidFill>
                <a:srgbClr val="FF0000"/>
              </a:solidFill>
            </a:endParaRPr>
          </a:p>
          <a:p>
            <a:pPr lvl="1"/>
            <a:r>
              <a:rPr lang="en-US" sz="2400" dirty="0" smtClean="0"/>
              <a:t>Develops the 5 basic areas of growth and development:</a:t>
            </a:r>
            <a:endParaRPr lang="en-US" sz="3600" dirty="0" smtClean="0"/>
          </a:p>
          <a:p>
            <a:pPr lvl="2"/>
            <a:r>
              <a:rPr lang="en-US" dirty="0" smtClean="0">
                <a:solidFill>
                  <a:srgbClr val="FF0000"/>
                </a:solidFill>
              </a:rPr>
              <a:t>Physical</a:t>
            </a:r>
            <a:endParaRPr lang="en-US" sz="3200" dirty="0" smtClean="0">
              <a:solidFill>
                <a:srgbClr val="FF0000"/>
              </a:solidFill>
            </a:endParaRPr>
          </a:p>
          <a:p>
            <a:pPr lvl="2"/>
            <a:r>
              <a:rPr lang="en-US" dirty="0" smtClean="0">
                <a:solidFill>
                  <a:srgbClr val="FF0000"/>
                </a:solidFill>
              </a:rPr>
              <a:t>Emotional</a:t>
            </a:r>
            <a:endParaRPr lang="en-US" sz="3200" dirty="0" smtClean="0">
              <a:solidFill>
                <a:srgbClr val="FF0000"/>
              </a:solidFill>
            </a:endParaRPr>
          </a:p>
          <a:p>
            <a:pPr lvl="2"/>
            <a:r>
              <a:rPr lang="en-US" dirty="0" smtClean="0">
                <a:solidFill>
                  <a:srgbClr val="FF0000"/>
                </a:solidFill>
              </a:rPr>
              <a:t>Social</a:t>
            </a:r>
            <a:endParaRPr lang="en-US" sz="3200" dirty="0" smtClean="0">
              <a:solidFill>
                <a:srgbClr val="FF0000"/>
              </a:solidFill>
            </a:endParaRPr>
          </a:p>
          <a:p>
            <a:pPr lvl="2"/>
            <a:r>
              <a:rPr lang="en-US" dirty="0" smtClean="0">
                <a:solidFill>
                  <a:srgbClr val="FF0000"/>
                </a:solidFill>
              </a:rPr>
              <a:t>Cognitive</a:t>
            </a:r>
            <a:endParaRPr lang="en-US" sz="3200" dirty="0" smtClean="0">
              <a:solidFill>
                <a:srgbClr val="FF0000"/>
              </a:solidFill>
            </a:endParaRPr>
          </a:p>
          <a:p>
            <a:pPr lvl="2"/>
            <a:r>
              <a:rPr lang="en-US" dirty="0" smtClean="0">
                <a:solidFill>
                  <a:srgbClr val="FF0000"/>
                </a:solidFill>
              </a:rPr>
              <a:t>Moral</a:t>
            </a:r>
            <a:endParaRPr lang="en-US" sz="3200" dirty="0" smtClean="0">
              <a:solidFill>
                <a:srgbClr val="FF0000"/>
              </a:solidFill>
            </a:endParaRPr>
          </a:p>
          <a:p>
            <a:r>
              <a:rPr lang="en-US" sz="800" dirty="0" smtClean="0"/>
              <a:t> </a:t>
            </a:r>
            <a:endParaRPr lang="en-US" sz="4800" dirty="0" smtClean="0"/>
          </a:p>
          <a:p>
            <a:endParaRPr lang="en-US" dirty="0"/>
          </a:p>
        </p:txBody>
      </p:sp>
    </p:spTree>
    <p:extLst>
      <p:ext uri="{BB962C8B-B14F-4D97-AF65-F5344CB8AC3E}">
        <p14:creationId xmlns:p14="http://schemas.microsoft.com/office/powerpoint/2010/main" xmlns="" val="3600644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Benefits of Dramatic Play</a:t>
            </a:r>
            <a:endParaRPr lang="en-US" dirty="0"/>
          </a:p>
        </p:txBody>
      </p:sp>
      <p:sp>
        <p:nvSpPr>
          <p:cNvPr id="8" name="Content Placeholder 7"/>
          <p:cNvSpPr>
            <a:spLocks noGrp="1"/>
          </p:cNvSpPr>
          <p:nvPr>
            <p:ph sz="quarter" idx="1"/>
          </p:nvPr>
        </p:nvSpPr>
        <p:spPr/>
        <p:txBody>
          <a:bodyPr>
            <a:normAutofit fontScale="92500" lnSpcReduction="20000"/>
          </a:bodyPr>
          <a:lstStyle/>
          <a:p>
            <a:pPr lvl="0"/>
            <a:r>
              <a:rPr lang="en-US" dirty="0"/>
              <a:t>Provides an outlet for the child’s inner thoughts and feelings.</a:t>
            </a:r>
          </a:p>
          <a:p>
            <a:pPr lvl="0"/>
            <a:r>
              <a:rPr lang="en-US" dirty="0"/>
              <a:t>The self-conscious child can hide behind a puppet or a character and act out feelings  or be anything. They may say things to or through a puppet that they would not say to anyone else.</a:t>
            </a:r>
          </a:p>
          <a:p>
            <a:pPr lvl="0"/>
            <a:r>
              <a:rPr lang="en-US" dirty="0"/>
              <a:t>Develops problem solving skills, cause and effect, decision making, autonomy, and self-image.</a:t>
            </a:r>
          </a:p>
          <a:p>
            <a:pPr lvl="0"/>
            <a:r>
              <a:rPr lang="en-US" dirty="0"/>
              <a:t>Practice language development, verbal expression, and social interaction. Plot development</a:t>
            </a:r>
          </a:p>
          <a:p>
            <a:pPr lvl="0"/>
            <a:r>
              <a:rPr lang="en-US" dirty="0"/>
              <a:t>Allows children to learn about and experience their world and the people in it. Teaches about occupations and roles and how to do them in real life.</a:t>
            </a:r>
          </a:p>
          <a:p>
            <a:endParaRPr lang="en-US" dirty="0"/>
          </a:p>
        </p:txBody>
      </p:sp>
    </p:spTree>
    <p:extLst>
      <p:ext uri="{BB962C8B-B14F-4D97-AF65-F5344CB8AC3E}">
        <p14:creationId xmlns:p14="http://schemas.microsoft.com/office/powerpoint/2010/main" xmlns="" val="930257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Creating the Dramatic Play Area</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a:t>It is often based on the theme</a:t>
            </a:r>
          </a:p>
          <a:p>
            <a:r>
              <a:rPr lang="en-US" dirty="0"/>
              <a:t>Separate area that can have 3 sides. Walls, dividers, shelves, and furniture can be used</a:t>
            </a:r>
          </a:p>
          <a:p>
            <a:r>
              <a:rPr lang="en-US" dirty="0"/>
              <a:t>Near other noisy areas. Near block area so they can share supplies</a:t>
            </a:r>
          </a:p>
          <a:p>
            <a:r>
              <a:rPr lang="en-US" dirty="0"/>
              <a:t>Ample space to build and develop, flat, and carpeted</a:t>
            </a:r>
          </a:p>
          <a:p>
            <a:r>
              <a:rPr lang="en-US" dirty="0"/>
              <a:t>Containing real life items and household junk items that are being put to good use</a:t>
            </a:r>
          </a:p>
          <a:p>
            <a:r>
              <a:rPr lang="en-US" dirty="0"/>
              <a:t>Provide Language and Literacy experiences through the props that are included </a:t>
            </a:r>
            <a:r>
              <a:rPr lang="en-US" dirty="0" err="1"/>
              <a:t>ie</a:t>
            </a:r>
            <a:r>
              <a:rPr lang="en-US" dirty="0"/>
              <a:t>: menu, cereal boxes, magazines, maps, paper and envelopes for the post office dramatic play space, etc…</a:t>
            </a:r>
          </a:p>
          <a:p>
            <a:r>
              <a:rPr lang="en-US" dirty="0"/>
              <a:t>Be aware of culture. Supply pictures and props that represent different races, and types of culture</a:t>
            </a:r>
          </a:p>
          <a:p>
            <a:r>
              <a:rPr lang="en-US" dirty="0"/>
              <a:t>Best done when restrictions are few and possibilities are endless</a:t>
            </a:r>
          </a:p>
          <a:p>
            <a:r>
              <a:rPr lang="en-US" dirty="0"/>
              <a:t>Trucks, hats, dolls, similar toys are examples of props found in the dramatic or free-play area. </a:t>
            </a:r>
          </a:p>
        </p:txBody>
      </p:sp>
    </p:spTree>
    <p:extLst>
      <p:ext uri="{BB962C8B-B14F-4D97-AF65-F5344CB8AC3E}">
        <p14:creationId xmlns:p14="http://schemas.microsoft.com/office/powerpoint/2010/main" xmlns="" val="3976617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How Parents Interfere with the value of </a:t>
            </a:r>
            <a:r>
              <a:rPr lang="en-US" dirty="0" smtClean="0"/>
              <a:t>play</a:t>
            </a:r>
            <a:endParaRPr lang="en-US" dirty="0"/>
          </a:p>
        </p:txBody>
      </p:sp>
      <p:sp>
        <p:nvSpPr>
          <p:cNvPr id="3" name="Content Placeholder 2"/>
          <p:cNvSpPr>
            <a:spLocks noGrp="1"/>
          </p:cNvSpPr>
          <p:nvPr>
            <p:ph sz="quarter" idx="1"/>
          </p:nvPr>
        </p:nvSpPr>
        <p:spPr/>
        <p:txBody>
          <a:bodyPr>
            <a:normAutofit fontScale="85000" lnSpcReduction="20000"/>
          </a:bodyPr>
          <a:lstStyle/>
          <a:p>
            <a:pPr lvl="1"/>
            <a:r>
              <a:rPr lang="en-US" sz="2400" dirty="0" smtClean="0">
                <a:solidFill>
                  <a:schemeClr val="tx1"/>
                </a:solidFill>
              </a:rPr>
              <a:t>Too many toys: Child has too many toys to play with which causes confusion, overwhelming, and too many choices.</a:t>
            </a:r>
            <a:endParaRPr lang="en-US" dirty="0" smtClean="0">
              <a:solidFill>
                <a:schemeClr val="tx1"/>
              </a:solidFill>
            </a:endParaRPr>
          </a:p>
          <a:p>
            <a:pPr lvl="1"/>
            <a:r>
              <a:rPr lang="en-US" sz="2400" dirty="0" smtClean="0">
                <a:solidFill>
                  <a:schemeClr val="tx1"/>
                </a:solidFill>
              </a:rPr>
              <a:t>Purpose and Timing of Toys: Parents are eager to provide toys for the child which they might be too young for, not interested in at the time, or it is not their type.</a:t>
            </a:r>
            <a:endParaRPr lang="en-US" dirty="0" smtClean="0">
              <a:solidFill>
                <a:schemeClr val="tx1"/>
              </a:solidFill>
            </a:endParaRPr>
          </a:p>
          <a:p>
            <a:pPr lvl="1"/>
            <a:r>
              <a:rPr lang="en-US" sz="2400" dirty="0" smtClean="0">
                <a:solidFill>
                  <a:schemeClr val="tx1"/>
                </a:solidFill>
              </a:rPr>
              <a:t>Toys for boys and Toys for girls: Child has been stereotyped and only has gender appropriate toys, games, and activities.   Let them choose their own interests.</a:t>
            </a:r>
            <a:endParaRPr lang="en-US" dirty="0" smtClean="0">
              <a:solidFill>
                <a:schemeClr val="tx1"/>
              </a:solidFill>
            </a:endParaRPr>
          </a:p>
          <a:p>
            <a:pPr lvl="1"/>
            <a:r>
              <a:rPr lang="en-US" sz="2400" dirty="0" smtClean="0">
                <a:solidFill>
                  <a:schemeClr val="tx1"/>
                </a:solidFill>
              </a:rPr>
              <a:t>Self-conscious Play:  Parents enter child’s play too actively or at the wrong time.  They might laugh, ask a question, make suggestions, or criticize the child’s play.</a:t>
            </a:r>
            <a:endParaRPr lang="en-US" dirty="0" smtClean="0">
              <a:solidFill>
                <a:schemeClr val="tx1"/>
              </a:solidFill>
            </a:endParaRPr>
          </a:p>
          <a:p>
            <a:pPr lvl="1"/>
            <a:r>
              <a:rPr lang="en-US" sz="2400" dirty="0" smtClean="0">
                <a:solidFill>
                  <a:schemeClr val="tx1"/>
                </a:solidFill>
              </a:rPr>
              <a:t>Hinder Creativity: Parent’s not allowing kids to be kids and explore, experiment, play, get dirty, make mistakes, and expecting them to follow the protocol of how it is to be in the real adult world.  This is a child’s world.</a:t>
            </a:r>
            <a:endParaRPr lang="en-US" dirty="0" smtClean="0">
              <a:solidFill>
                <a:schemeClr val="tx1"/>
              </a:solidFill>
            </a:endParaRPr>
          </a:p>
          <a:p>
            <a:pPr lvl="1"/>
            <a:r>
              <a:rPr lang="en-US" sz="2400" dirty="0" smtClean="0">
                <a:solidFill>
                  <a:schemeClr val="tx1"/>
                </a:solidFill>
              </a:rPr>
              <a:t>Competition: Parents make play a competition – win, be the best, do it first, make it right.</a:t>
            </a:r>
            <a:endParaRPr lang="en-US" dirty="0" smtClean="0">
              <a:solidFill>
                <a:schemeClr val="tx1"/>
              </a:solidFill>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Play</a:t>
            </a:r>
            <a:endParaRPr lang="en-US" dirty="0"/>
          </a:p>
        </p:txBody>
      </p:sp>
      <p:sp>
        <p:nvSpPr>
          <p:cNvPr id="3" name="Content Placeholder 2"/>
          <p:cNvSpPr>
            <a:spLocks noGrp="1"/>
          </p:cNvSpPr>
          <p:nvPr>
            <p:ph sz="quarter" idx="1"/>
          </p:nvPr>
        </p:nvSpPr>
        <p:spPr/>
        <p:txBody>
          <a:bodyPr/>
          <a:lstStyle/>
          <a:p>
            <a:r>
              <a:rPr lang="en-US" dirty="0" smtClean="0"/>
              <a:t>Unoccupied behavior</a:t>
            </a:r>
          </a:p>
          <a:p>
            <a:r>
              <a:rPr lang="en-US" dirty="0" smtClean="0"/>
              <a:t>Onlooker behavior</a:t>
            </a:r>
          </a:p>
          <a:p>
            <a:r>
              <a:rPr lang="en-US" dirty="0" smtClean="0"/>
              <a:t>Solitary play</a:t>
            </a:r>
          </a:p>
          <a:p>
            <a:r>
              <a:rPr lang="en-US" dirty="0" smtClean="0"/>
              <a:t>Parallel play</a:t>
            </a:r>
          </a:p>
          <a:p>
            <a:r>
              <a:rPr lang="en-US" dirty="0" smtClean="0"/>
              <a:t>Associative play</a:t>
            </a:r>
          </a:p>
          <a:p>
            <a:r>
              <a:rPr lang="en-US" dirty="0" smtClean="0"/>
              <a:t>Cooperative play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Unoccupied </a:t>
            </a:r>
            <a:r>
              <a:rPr lang="en-US" dirty="0" smtClean="0"/>
              <a:t>behavior</a:t>
            </a:r>
            <a:endParaRPr lang="en-US" dirty="0"/>
          </a:p>
        </p:txBody>
      </p:sp>
      <p:sp>
        <p:nvSpPr>
          <p:cNvPr id="3" name="Content Placeholder 2"/>
          <p:cNvSpPr>
            <a:spLocks noGrp="1"/>
          </p:cNvSpPr>
          <p:nvPr>
            <p:ph sz="quarter" idx="1"/>
          </p:nvPr>
        </p:nvSpPr>
        <p:spPr/>
        <p:txBody>
          <a:bodyPr/>
          <a:lstStyle/>
          <a:p>
            <a:r>
              <a:rPr lang="en-US" dirty="0" smtClean="0"/>
              <a:t>The child is not involved in any particular activity. He/she just observes what seems interesting at the time. When nothing of interest is happening, he/she will walk around, look around, or play with his/her fingers, hair, etc. The child often appears to be day dreaming.</a:t>
            </a:r>
            <a:endParaRPr lang="en-US" dirty="0"/>
          </a:p>
        </p:txBody>
      </p:sp>
      <p:pic>
        <p:nvPicPr>
          <p:cNvPr id="7170" name="Picture 2" descr="https://o.quizlet.com/I.Y.ykx5oeB1Swmquk4.Fg_m.png"/>
          <p:cNvPicPr>
            <a:picLocks noChangeAspect="1" noChangeArrowheads="1"/>
          </p:cNvPicPr>
          <p:nvPr/>
        </p:nvPicPr>
        <p:blipFill>
          <a:blip r:embed="rId2"/>
          <a:srcRect/>
          <a:stretch>
            <a:fillRect/>
          </a:stretch>
        </p:blipFill>
        <p:spPr bwMode="auto">
          <a:xfrm>
            <a:off x="3249757" y="3934403"/>
            <a:ext cx="2286000" cy="17145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Onlooker </a:t>
            </a:r>
            <a:r>
              <a:rPr lang="en-US" dirty="0" smtClean="0"/>
              <a:t>behavior</a:t>
            </a:r>
            <a:endParaRPr lang="en-US" dirty="0"/>
          </a:p>
        </p:txBody>
      </p:sp>
      <p:sp>
        <p:nvSpPr>
          <p:cNvPr id="3" name="Content Placeholder 2"/>
          <p:cNvSpPr>
            <a:spLocks noGrp="1"/>
          </p:cNvSpPr>
          <p:nvPr>
            <p:ph sz="quarter" idx="1"/>
          </p:nvPr>
        </p:nvSpPr>
        <p:spPr/>
        <p:txBody>
          <a:bodyPr>
            <a:normAutofit/>
          </a:bodyPr>
          <a:lstStyle/>
          <a:p>
            <a:r>
              <a:rPr lang="en-US" sz="2000" dirty="0" smtClean="0"/>
              <a:t>This behavior involves watching other children play. The child may talk to the children who are playing but does not become actively involved. The onlooker wants to be close enough to interact with the children who are playing whereas the unoccupied child’s interest keeps shifting to anything that interests him/her at the moment. (begins in toddlers)  Level 2 of this type of play is when children are watching others play and waiting for their turn as in the game “Duck, Duck, Goose”.</a:t>
            </a:r>
            <a:endParaRPr lang="en-US" sz="2000" dirty="0"/>
          </a:p>
        </p:txBody>
      </p:sp>
      <p:pic>
        <p:nvPicPr>
          <p:cNvPr id="6146" name="Picture 2"/>
          <p:cNvPicPr>
            <a:picLocks noChangeAspect="1" noChangeArrowheads="1"/>
          </p:cNvPicPr>
          <p:nvPr/>
        </p:nvPicPr>
        <p:blipFill>
          <a:blip r:embed="rId2"/>
          <a:srcRect/>
          <a:stretch>
            <a:fillRect/>
          </a:stretch>
        </p:blipFill>
        <p:spPr bwMode="auto">
          <a:xfrm>
            <a:off x="3206895" y="3946405"/>
            <a:ext cx="2431905" cy="215264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Solitary </a:t>
            </a:r>
            <a:r>
              <a:rPr lang="en-US" dirty="0" smtClean="0"/>
              <a:t>play</a:t>
            </a:r>
            <a:endParaRPr lang="en-US" dirty="0"/>
          </a:p>
        </p:txBody>
      </p:sp>
      <p:sp>
        <p:nvSpPr>
          <p:cNvPr id="3" name="Content Placeholder 2"/>
          <p:cNvSpPr>
            <a:spLocks noGrp="1"/>
          </p:cNvSpPr>
          <p:nvPr>
            <p:ph sz="quarter" idx="1"/>
          </p:nvPr>
        </p:nvSpPr>
        <p:spPr>
          <a:xfrm>
            <a:off x="301752" y="1527048"/>
            <a:ext cx="4702234" cy="4572000"/>
          </a:xfrm>
        </p:spPr>
        <p:txBody>
          <a:bodyPr/>
          <a:lstStyle/>
          <a:p>
            <a:r>
              <a:rPr lang="en-US" dirty="0" smtClean="0"/>
              <a:t>This type of play involves a child playing alone. He/she has no interest in anyone else or what they are doing. The toys he/she plays with are different from those the other children are playing with. He/she is totally involved in a personal activity. (begins in infants)</a:t>
            </a:r>
            <a:endParaRPr lang="en-US" dirty="0"/>
          </a:p>
        </p:txBody>
      </p:sp>
      <p:pic>
        <p:nvPicPr>
          <p:cNvPr id="5122" name="Picture 2" descr="http://everydaylife.globalpost.com/DM-Resize/photos.demandstudios.com/getty/article/165/85/75677411.jpg?w=600&amp;h=600&amp;keep_ratio=1&amp;webp=1"/>
          <p:cNvPicPr>
            <a:picLocks noChangeAspect="1" noChangeArrowheads="1"/>
          </p:cNvPicPr>
          <p:nvPr/>
        </p:nvPicPr>
        <p:blipFill>
          <a:blip r:embed="rId2"/>
          <a:srcRect/>
          <a:stretch>
            <a:fillRect/>
          </a:stretch>
        </p:blipFill>
        <p:spPr bwMode="auto">
          <a:xfrm>
            <a:off x="5003986" y="1333085"/>
            <a:ext cx="3801686" cy="509154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Parallel </a:t>
            </a:r>
            <a:r>
              <a:rPr lang="en-US" dirty="0" smtClean="0"/>
              <a:t>play</a:t>
            </a:r>
            <a:endParaRPr lang="en-US" dirty="0"/>
          </a:p>
        </p:txBody>
      </p:sp>
      <p:sp>
        <p:nvSpPr>
          <p:cNvPr id="3" name="Content Placeholder 2"/>
          <p:cNvSpPr>
            <a:spLocks noGrp="1"/>
          </p:cNvSpPr>
          <p:nvPr>
            <p:ph sz="quarter" idx="1"/>
          </p:nvPr>
        </p:nvSpPr>
        <p:spPr/>
        <p:txBody>
          <a:bodyPr/>
          <a:lstStyle/>
          <a:p>
            <a:r>
              <a:rPr lang="en-US" dirty="0" smtClean="0"/>
              <a:t>This type of play involves a child playing beside other children. There is no actual interaction, but the toys are similar. The child is playing beside the other children rather than with them. Toddlers often participate in parallel play because communication with one another is difficult. (begins 2-3 years)</a:t>
            </a:r>
            <a:endParaRPr lang="en-US" dirty="0"/>
          </a:p>
        </p:txBody>
      </p:sp>
      <p:pic>
        <p:nvPicPr>
          <p:cNvPr id="4101" name="Picture 5"/>
          <p:cNvPicPr>
            <a:picLocks noChangeAspect="1" noChangeArrowheads="1"/>
          </p:cNvPicPr>
          <p:nvPr/>
        </p:nvPicPr>
        <p:blipFill>
          <a:blip r:embed="rId2"/>
          <a:srcRect/>
          <a:stretch>
            <a:fillRect/>
          </a:stretch>
        </p:blipFill>
        <p:spPr bwMode="auto">
          <a:xfrm>
            <a:off x="2668589" y="4096039"/>
            <a:ext cx="3717982" cy="249872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Associative </a:t>
            </a:r>
            <a:r>
              <a:rPr lang="en-US" dirty="0" smtClean="0"/>
              <a:t>play</a:t>
            </a:r>
            <a:endParaRPr lang="en-US" dirty="0"/>
          </a:p>
        </p:txBody>
      </p:sp>
      <p:sp>
        <p:nvSpPr>
          <p:cNvPr id="3" name="Content Placeholder 2"/>
          <p:cNvSpPr>
            <a:spLocks noGrp="1"/>
          </p:cNvSpPr>
          <p:nvPr>
            <p:ph sz="quarter" idx="1"/>
          </p:nvPr>
        </p:nvSpPr>
        <p:spPr/>
        <p:txBody>
          <a:bodyPr/>
          <a:lstStyle/>
          <a:p>
            <a:r>
              <a:rPr lang="en-US" dirty="0" smtClean="0"/>
              <a:t>This type of play involves a child playing with other children. The children share toys and interact with one another. Children are involved in similar but not identical activities. There is no specific organization of activities. Each child does what he/she wishes but is a part of a large group. (begins 3 year – school age)</a:t>
            </a:r>
            <a:endParaRPr lang="en-US" dirty="0"/>
          </a:p>
        </p:txBody>
      </p:sp>
      <p:pic>
        <p:nvPicPr>
          <p:cNvPr id="4" name="Picture 2" descr="http://everydaylife.globalpost.com/DM-Resize/photos.demandstudios.com/getty/article/56/153/86500870.jpg?w=600&amp;h=600&amp;keep_ratio=1&amp;webp=1"/>
          <p:cNvPicPr>
            <a:picLocks noChangeAspect="1" noChangeArrowheads="1"/>
          </p:cNvPicPr>
          <p:nvPr/>
        </p:nvPicPr>
        <p:blipFill>
          <a:blip r:embed="rId2"/>
          <a:srcRect/>
          <a:stretch>
            <a:fillRect/>
          </a:stretch>
        </p:blipFill>
        <p:spPr bwMode="auto">
          <a:xfrm>
            <a:off x="2436957" y="4122466"/>
            <a:ext cx="3677516" cy="244554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Cooperative </a:t>
            </a:r>
            <a:r>
              <a:rPr lang="en-US" dirty="0" smtClean="0"/>
              <a:t>play</a:t>
            </a:r>
            <a:endParaRPr lang="en-US" dirty="0"/>
          </a:p>
        </p:txBody>
      </p:sp>
      <p:sp>
        <p:nvSpPr>
          <p:cNvPr id="3" name="Content Placeholder 2"/>
          <p:cNvSpPr>
            <a:spLocks noGrp="1"/>
          </p:cNvSpPr>
          <p:nvPr>
            <p:ph sz="quarter" idx="1"/>
          </p:nvPr>
        </p:nvSpPr>
        <p:spPr/>
        <p:txBody>
          <a:bodyPr/>
          <a:lstStyle/>
          <a:p>
            <a:r>
              <a:rPr lang="en-US" dirty="0" smtClean="0"/>
              <a:t>This type of play involves organization. The child is a part of a group that has a specific purpose in mind such as making an art project or playing a game. There are usually leaders and followers in this type of play. (begins as preschoolers)</a:t>
            </a:r>
            <a:endParaRPr lang="en-US" dirty="0"/>
          </a:p>
        </p:txBody>
      </p:sp>
      <p:pic>
        <p:nvPicPr>
          <p:cNvPr id="2050" name="Picture 2" descr="http://melrosepreps.global2.vic.edu.au/files/2013/04/Cooperative-Play-1qev31t.jpg"/>
          <p:cNvPicPr>
            <a:picLocks noChangeAspect="1" noChangeArrowheads="1"/>
          </p:cNvPicPr>
          <p:nvPr/>
        </p:nvPicPr>
        <p:blipFill>
          <a:blip r:embed="rId2"/>
          <a:srcRect/>
          <a:stretch>
            <a:fillRect/>
          </a:stretch>
        </p:blipFill>
        <p:spPr bwMode="auto">
          <a:xfrm>
            <a:off x="2900219" y="3733842"/>
            <a:ext cx="3646215" cy="273466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66</TotalTime>
  <Words>1512</Words>
  <Application>Microsoft Office PowerPoint</Application>
  <PresentationFormat>On-screen Show (4:3)</PresentationFormat>
  <Paragraphs>144</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Civic</vt:lpstr>
      <vt:lpstr>PLAY!</vt:lpstr>
      <vt:lpstr>Play</vt:lpstr>
      <vt:lpstr>Areas of Play</vt:lpstr>
      <vt:lpstr>Unoccupied behavior</vt:lpstr>
      <vt:lpstr>Onlooker behavior</vt:lpstr>
      <vt:lpstr>Solitary play</vt:lpstr>
      <vt:lpstr>Parallel play</vt:lpstr>
      <vt:lpstr>Associative play</vt:lpstr>
      <vt:lpstr>Cooperative play</vt:lpstr>
      <vt:lpstr>Free Play</vt:lpstr>
      <vt:lpstr>Passive Play</vt:lpstr>
      <vt:lpstr>Sensory and Discovery Play</vt:lpstr>
      <vt:lpstr>More on Sensory and Discovery</vt:lpstr>
      <vt:lpstr>Fine/Small Motor and Manipulative</vt:lpstr>
      <vt:lpstr>More on Fine/Small Motor</vt:lpstr>
      <vt:lpstr>Gross/Large Motor, Active, Outdoor Play</vt:lpstr>
      <vt:lpstr>More on Gross/Large Motor</vt:lpstr>
      <vt:lpstr>Block Area</vt:lpstr>
      <vt:lpstr>Dramatic Play</vt:lpstr>
      <vt:lpstr>Benefits of Dramatic Play</vt:lpstr>
      <vt:lpstr>Creating the Dramatic Play Area</vt:lpstr>
      <vt:lpstr>How Parents Interfere with the value of play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dc:title>
  <dc:creator>Administrator</dc:creator>
  <cp:lastModifiedBy>kathryn.crandall</cp:lastModifiedBy>
  <cp:revision>14</cp:revision>
  <dcterms:created xsi:type="dcterms:W3CDTF">2014-09-05T13:21:46Z</dcterms:created>
  <dcterms:modified xsi:type="dcterms:W3CDTF">2015-06-11T19:57:19Z</dcterms:modified>
</cp:coreProperties>
</file>