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6" r:id="rId7"/>
    <p:sldId id="260" r:id="rId8"/>
    <p:sldId id="261" r:id="rId9"/>
    <p:sldId id="262" r:id="rId10"/>
    <p:sldId id="268" r:id="rId11"/>
    <p:sldId id="263" r:id="rId12"/>
    <p:sldId id="270" r:id="rId13"/>
    <p:sldId id="271" r:id="rId14"/>
    <p:sldId id="264" r:id="rId15"/>
    <p:sldId id="265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461404"/>
            <a:ext cx="8246533" cy="10486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Developmentally Appropriate Practices (DAP)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9234" y="389466"/>
            <a:ext cx="3130334" cy="45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70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ACTIVE vs. PASSIVE Learning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earful Child = </a:t>
            </a:r>
            <a:r>
              <a:rPr lang="en-US" dirty="0" smtClean="0">
                <a:solidFill>
                  <a:srgbClr val="3366FF"/>
                </a:solidFill>
              </a:rPr>
              <a:t>teacher should listen with patience and problem solve together</a:t>
            </a:r>
          </a:p>
          <a:p>
            <a:endParaRPr lang="en-US" dirty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Why does a 3 year old say “WHY”?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To gain information and to learn about their world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Direct Learning – </a:t>
            </a:r>
            <a:r>
              <a:rPr lang="en-US" dirty="0" smtClean="0">
                <a:solidFill>
                  <a:srgbClr val="3366FF"/>
                </a:solidFill>
              </a:rPr>
              <a:t>Learning that results form being taught (planned learning)</a:t>
            </a:r>
          </a:p>
          <a:p>
            <a:endParaRPr lang="en-US" dirty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Indirect Learning – </a:t>
            </a:r>
            <a:r>
              <a:rPr lang="en-US" dirty="0" smtClean="0">
                <a:solidFill>
                  <a:srgbClr val="3366FF"/>
                </a:solidFill>
              </a:rPr>
              <a:t>unplanned Learning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089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Effective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transition??</a:t>
            </a:r>
          </a:p>
          <a:p>
            <a:pPr lvl="1"/>
            <a:r>
              <a:rPr lang="en-US" dirty="0" smtClean="0"/>
              <a:t>Movement from one activity to another</a:t>
            </a:r>
          </a:p>
        </p:txBody>
      </p:sp>
    </p:spTree>
    <p:extLst>
      <p:ext uri="{BB962C8B-B14F-4D97-AF65-F5344CB8AC3E}">
        <p14:creationId xmlns:p14="http://schemas.microsoft.com/office/powerpoint/2010/main" xmlns="" val="94719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12801"/>
            <a:ext cx="6508377" cy="1143000"/>
          </a:xfrm>
        </p:spPr>
        <p:txBody>
          <a:bodyPr/>
          <a:lstStyle/>
          <a:p>
            <a:r>
              <a:rPr lang="en-US" dirty="0"/>
              <a:t>6. Effective Transitions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84555899"/>
              </p:ext>
            </p:extLst>
          </p:nvPr>
        </p:nvGraphicFramePr>
        <p:xfrm>
          <a:off x="304800" y="2435014"/>
          <a:ext cx="8602133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334"/>
                <a:gridCol w="3183466"/>
                <a:gridCol w="347133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Areas of Effective</a:t>
                      </a:r>
                      <a:r>
                        <a:rPr lang="en-US" baseline="0" dirty="0" smtClean="0"/>
                        <a:t> Transitions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Transition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Definition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Example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Concrete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 children or objects move from</a:t>
                      </a:r>
                      <a:r>
                        <a:rPr lang="en-US" baseline="0" dirty="0" smtClean="0"/>
                        <a:t> one place to another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Hanging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up coat, walking to rug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Visual Signs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 signals are used</a:t>
                      </a:r>
                      <a:r>
                        <a:rPr lang="en-US" baseline="0" dirty="0" smtClean="0"/>
                        <a:t> that the child can see to inform them of a change in 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Name tag yellow, follow yellow sign, all children holding purple flower go to art table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471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Effective Transitions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5388428"/>
              </p:ext>
            </p:extLst>
          </p:nvPr>
        </p:nvGraphicFramePr>
        <p:xfrm>
          <a:off x="457200" y="2209800"/>
          <a:ext cx="8432799" cy="421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334"/>
                <a:gridCol w="3183466"/>
                <a:gridCol w="3301999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Areas of Effective</a:t>
                      </a:r>
                      <a:r>
                        <a:rPr lang="en-US" baseline="0" dirty="0" smtClean="0"/>
                        <a:t> Transitions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Transition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Definition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Example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Auditory Signals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 the children of change through the use of</a:t>
                      </a:r>
                      <a:r>
                        <a:rPr lang="en-US" baseline="0" dirty="0" smtClean="0"/>
                        <a:t> sound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Ring a bell/chime</a:t>
                      </a:r>
                    </a:p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Whisper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– “If you can hear me touch your nose”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Clapping and chanting – “Her name is Jessica and how are you, who’s that sitting next to you?”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Novelty Signs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Involves the use of unusual or new actions and devices to move the children from one activity to the next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Magic wand, hope like a bunny, march, walk backwards, crawl, follow the leader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69400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Questioning:</a:t>
            </a:r>
            <a:br>
              <a:rPr lang="en-US" dirty="0" smtClean="0"/>
            </a:br>
            <a:r>
              <a:rPr lang="en-US" dirty="0" smtClean="0"/>
              <a:t>                    </a:t>
            </a:r>
            <a:r>
              <a:rPr lang="en-US" sz="2400" dirty="0" smtClean="0"/>
              <a:t>Open-Ended Questioning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Open-Ended Questioning is </a:t>
            </a:r>
            <a:r>
              <a:rPr lang="en-US" dirty="0" smtClean="0">
                <a:solidFill>
                  <a:srgbClr val="3366FF"/>
                </a:solidFill>
              </a:rPr>
              <a:t>asking the children a question that requires a response of more than a yes or no answer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Requires </a:t>
            </a:r>
            <a:r>
              <a:rPr lang="en-US" dirty="0" smtClean="0">
                <a:solidFill>
                  <a:srgbClr val="3366FF"/>
                </a:solidFill>
              </a:rPr>
              <a:t>thinking</a:t>
            </a:r>
            <a:r>
              <a:rPr lang="en-US" dirty="0" smtClean="0">
                <a:solidFill>
                  <a:srgbClr val="000000"/>
                </a:solidFill>
              </a:rPr>
              <a:t> and giving </a:t>
            </a:r>
            <a:r>
              <a:rPr lang="en-US" dirty="0" smtClean="0">
                <a:solidFill>
                  <a:srgbClr val="3366FF"/>
                </a:solidFill>
              </a:rPr>
              <a:t>opinions</a:t>
            </a:r>
            <a:r>
              <a:rPr lang="en-US" dirty="0" smtClean="0">
                <a:solidFill>
                  <a:srgbClr val="000000"/>
                </a:solidFill>
              </a:rPr>
              <a:t> and feelings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Asking questions that you </a:t>
            </a:r>
            <a:r>
              <a:rPr lang="en-US" dirty="0" smtClean="0">
                <a:solidFill>
                  <a:srgbClr val="3366FF"/>
                </a:solidFill>
              </a:rPr>
              <a:t>DO NOT </a:t>
            </a:r>
            <a:r>
              <a:rPr lang="en-US" dirty="0" smtClean="0">
                <a:solidFill>
                  <a:srgbClr val="000000"/>
                </a:solidFill>
              </a:rPr>
              <a:t>already know the answer to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 the 5 W’s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who, what, where, when, why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(so the child can answer with more than 1 word)</a:t>
            </a:r>
          </a:p>
          <a:p>
            <a:r>
              <a:rPr lang="en-US" dirty="0" smtClean="0">
                <a:solidFill>
                  <a:schemeClr val="tx1"/>
                </a:solidFill>
                <a:sym typeface="Wingdings"/>
              </a:rPr>
              <a:t>Examples: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/>
              </a:rPr>
              <a:t>Why do you think ice is cold?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/>
              </a:rPr>
              <a:t>What did you do this last weekend?</a:t>
            </a:r>
            <a:endParaRPr lang="en-US" dirty="0">
              <a:solidFill>
                <a:srgbClr val="3366FF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99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Questioning: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sz="2400" dirty="0" smtClean="0"/>
              <a:t>Closed-Ended Questioning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Closed-Ended Questioning: </a:t>
            </a:r>
            <a:r>
              <a:rPr lang="en-US" dirty="0" smtClean="0">
                <a:solidFill>
                  <a:srgbClr val="3366FF"/>
                </a:solidFill>
              </a:rPr>
              <a:t>questions that require only a yes or no response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Is blue your favorite color?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Was it fun?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00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00400" y="3051174"/>
            <a:ext cx="5458968" cy="10486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Whenever talking to a child, get on EYE LEVEL. Listen and respond using your FACE, VOICE, and BODY!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833" y="3335866"/>
            <a:ext cx="2987041" cy="331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851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DAP Characteristics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9832392"/>
              </p:ext>
            </p:extLst>
          </p:nvPr>
        </p:nvGraphicFramePr>
        <p:xfrm>
          <a:off x="321734" y="2658535"/>
          <a:ext cx="8466667" cy="3523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466"/>
                <a:gridCol w="2506134"/>
                <a:gridCol w="32850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DAP Stands for: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b="0" dirty="0" smtClean="0"/>
                        <a:t>Developmentally</a:t>
                      </a:r>
                      <a:r>
                        <a:rPr lang="en-US" b="0" baseline="0" dirty="0" smtClean="0"/>
                        <a:t> Appropriate Practices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Uses all areas of development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b="0" dirty="0" smtClean="0"/>
                        <a:t>Physical, Emotional, Social, Cognitive, Moral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Children’s Choice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b="0" dirty="0" smtClean="0"/>
                        <a:t>Children are allowed to choose their own materials and</a:t>
                      </a:r>
                      <a:r>
                        <a:rPr lang="en-US" b="0" baseline="0" dirty="0" smtClean="0"/>
                        <a:t> plans for projects and activities</a:t>
                      </a:r>
                      <a:endParaRPr lang="en-US" b="0" dirty="0"/>
                    </a:p>
                  </a:txBody>
                  <a:tcPr/>
                </a:tc>
              </a:tr>
              <a:tr h="178646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Age and Individual Appropriateness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Of</a:t>
                      </a:r>
                      <a:r>
                        <a:rPr lang="en-US" baseline="0" dirty="0" smtClean="0"/>
                        <a:t> a child's needs and skills to prevent frustration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Real and Relevant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Relate to their own surroundings, life, and experiences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Multicultural</a:t>
                      </a:r>
                      <a:r>
                        <a:rPr lang="en-US" dirty="0" smtClean="0"/>
                        <a:t> and </a:t>
                      </a:r>
                      <a:r>
                        <a:rPr lang="en-US" u="sng" dirty="0" smtClean="0"/>
                        <a:t>Non-Sexist</a:t>
                      </a:r>
                      <a:endParaRPr lang="en-US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8794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DAP Characteristics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6325536"/>
              </p:ext>
            </p:extLst>
          </p:nvPr>
        </p:nvGraphicFramePr>
        <p:xfrm>
          <a:off x="321734" y="2658535"/>
          <a:ext cx="8466667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399"/>
                <a:gridCol w="2675467"/>
                <a:gridCol w="23368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Scheduling and time: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b="0" dirty="0" smtClean="0"/>
                        <a:t>Is flexible to meet the needs of the child (give more time to finish)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Child-</a:t>
                      </a:r>
                      <a:r>
                        <a:rPr lang="en-US" b="0" dirty="0" smtClean="0"/>
                        <a:t>Directed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Child-</a:t>
                      </a:r>
                      <a:r>
                        <a:rPr lang="en-US" b="0" dirty="0" smtClean="0"/>
                        <a:t>Initiated</a:t>
                      </a:r>
                    </a:p>
                    <a:p>
                      <a:r>
                        <a:rPr lang="en-US" dirty="0" smtClean="0"/>
                        <a:t>Teacher</a:t>
                      </a:r>
                      <a:r>
                        <a:rPr lang="en-US" baseline="0" dirty="0" smtClean="0"/>
                        <a:t>-</a:t>
                      </a:r>
                      <a:r>
                        <a:rPr lang="en-US" b="0" baseline="0" dirty="0" smtClean="0"/>
                        <a:t>Supported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Using</a:t>
                      </a:r>
                      <a:r>
                        <a:rPr lang="en-US" baseline="0" dirty="0" smtClean="0"/>
                        <a:t> all 5 senses </a:t>
                      </a:r>
                      <a:r>
                        <a:rPr lang="en-US" b="0" u="sng" baseline="0" dirty="0" smtClean="0"/>
                        <a:t>to discover and experience</a:t>
                      </a:r>
                      <a:endParaRPr lang="en-US" b="0" u="sng" dirty="0" smtClean="0"/>
                    </a:p>
                  </a:txBody>
                  <a:tcPr/>
                </a:tc>
              </a:tr>
              <a:tr h="178646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Hands on Learning and Concrete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Learning by experience the concept, by participating, seeing, doing, touching, and manipulating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Learning and Progressing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At the child’s own rate of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893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Types of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Child-Directed Learning</a:t>
            </a:r>
          </a:p>
          <a:p>
            <a:pPr lvl="1"/>
            <a:r>
              <a:rPr lang="en-US" dirty="0" smtClean="0"/>
              <a:t>Child decides what to do, the idea, and the materials to use. </a:t>
            </a:r>
          </a:p>
          <a:p>
            <a:pPr lvl="1"/>
            <a:r>
              <a:rPr lang="en-US" dirty="0" smtClean="0"/>
              <a:t>Adult follows the child’s lead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Teacher-Directed Learning</a:t>
            </a:r>
          </a:p>
          <a:p>
            <a:pPr lvl="1"/>
            <a:r>
              <a:rPr lang="en-US" dirty="0" smtClean="0"/>
              <a:t>Teacher decides what to do and how to do it</a:t>
            </a:r>
          </a:p>
          <a:p>
            <a:pPr lvl="1"/>
            <a:r>
              <a:rPr lang="en-US" dirty="0" smtClean="0"/>
              <a:t>Precut and pre-drawn materials with instructions for what to do with them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Child-Initiated Learning</a:t>
            </a:r>
          </a:p>
          <a:p>
            <a:pPr lvl="1"/>
            <a:r>
              <a:rPr lang="en-US" dirty="0" smtClean="0"/>
              <a:t>The child decides what to do and starts to do it on their own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74134"/>
            <a:ext cx="254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808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Learning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Visual Learners</a:t>
            </a:r>
            <a:r>
              <a:rPr lang="en-US" dirty="0" smtClean="0"/>
              <a:t>: A child who depends a great deal on the sense of sight. This child will notice small visual changes in the environment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Tactile Learners</a:t>
            </a:r>
            <a:r>
              <a:rPr lang="en-US" dirty="0" smtClean="0"/>
              <a:t>: A child who learns best through doing. This child needs to be shown and allowed to do it with you. Hands on.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Auditory Learners</a:t>
            </a:r>
            <a:r>
              <a:rPr lang="en-US" dirty="0" smtClean="0"/>
              <a:t>: A child who learns best through hearing. This child is the first to hear a fly in the classroom or a snow plow outdoors.</a:t>
            </a:r>
          </a:p>
        </p:txBody>
      </p:sp>
    </p:spTree>
    <p:extLst>
      <p:ext uri="{BB962C8B-B14F-4D97-AF65-F5344CB8AC3E}">
        <p14:creationId xmlns:p14="http://schemas.microsoft.com/office/powerpoint/2010/main" xmlns="" val="389924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Learning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Field-Sensitive Learners</a:t>
            </a:r>
            <a:r>
              <a:rPr lang="en-US" dirty="0"/>
              <a:t>: </a:t>
            </a:r>
            <a:r>
              <a:rPr lang="en-US" dirty="0" smtClean="0"/>
              <a:t>Children who </a:t>
            </a:r>
            <a:r>
              <a:rPr lang="en-US" dirty="0"/>
              <a:t>are more interactive with others; volunteering, assisting, and helpful, they also try to gain attention.</a:t>
            </a:r>
          </a:p>
          <a:p>
            <a:r>
              <a:rPr lang="en-US" dirty="0">
                <a:solidFill>
                  <a:srgbClr val="3366FF"/>
                </a:solidFill>
              </a:rPr>
              <a:t>Field-Independent </a:t>
            </a:r>
            <a:r>
              <a:rPr lang="en-US" dirty="0" smtClean="0">
                <a:solidFill>
                  <a:srgbClr val="3366FF"/>
                </a:solidFill>
              </a:rPr>
              <a:t>Learners</a:t>
            </a:r>
            <a:r>
              <a:rPr lang="en-US" dirty="0" smtClean="0"/>
              <a:t>: </a:t>
            </a:r>
            <a:r>
              <a:rPr lang="en-US" dirty="0"/>
              <a:t>Children who are more independent and prefer to work on their own. They enjoy competition as well as individual recognition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7334" y="4402621"/>
            <a:ext cx="3200400" cy="234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807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Application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it that a child who is 3 years old is toilet trained, but another 3 year old child is not?</a:t>
            </a:r>
          </a:p>
          <a:p>
            <a:pPr lvl="1"/>
            <a:r>
              <a:rPr lang="en-US" dirty="0" smtClean="0"/>
              <a:t>“Learning is a walk of discover not a race to the finish line”</a:t>
            </a:r>
          </a:p>
          <a:p>
            <a:pPr lvl="1"/>
            <a:r>
              <a:rPr lang="en-US" dirty="0" smtClean="0"/>
              <a:t>Every child is develops at                                                           their own rate. It might                                                               take some longer than                                                       others to learn certain things.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7458" y="3318932"/>
            <a:ext cx="2405741" cy="320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68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ACTIVE vs. PASSIVE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learning is being actively involved and engaged in the learning by </a:t>
            </a:r>
            <a:r>
              <a:rPr lang="en-US" dirty="0" smtClean="0">
                <a:solidFill>
                  <a:srgbClr val="3366FF"/>
                </a:solidFill>
              </a:rPr>
              <a:t>doing, seeing, and thinking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Quiet learning </a:t>
            </a:r>
            <a:r>
              <a:rPr lang="en-US" dirty="0" smtClean="0"/>
              <a:t>is similar to active learning, but not as noisy or as much movement, </a:t>
            </a:r>
          </a:p>
          <a:p>
            <a:pPr lvl="1"/>
            <a:r>
              <a:rPr lang="en-US" dirty="0" smtClean="0"/>
              <a:t>i.e. small learning centers or self-selected activities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Passive learning </a:t>
            </a:r>
            <a:r>
              <a:rPr lang="en-US" dirty="0" smtClean="0"/>
              <a:t>is sitting and listening without interaction with others, the instructor, or manipulative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596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ACTIVE vs. PASSIVE Learning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Repeating Activities = </a:t>
            </a:r>
            <a:r>
              <a:rPr lang="en-US" dirty="0" smtClean="0">
                <a:solidFill>
                  <a:srgbClr val="3366FF"/>
                </a:solidFill>
              </a:rPr>
              <a:t>allows children to feel successful and self-confident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Problem Solving is: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Looking at the issue at hand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Brainstorming – ideas and possibilities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Experimenting and Testing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Taking Action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Deciding the best way to go about it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3811" y="3399895"/>
            <a:ext cx="2042055" cy="30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5727802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52</TotalTime>
  <Words>900</Words>
  <Application>Microsoft Office PowerPoint</Application>
  <PresentationFormat>On-screen Show (4:3)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Plaza</vt:lpstr>
      <vt:lpstr>Developmentally Appropriate Practices (DAP)</vt:lpstr>
      <vt:lpstr>1. DAP Characteristics</vt:lpstr>
      <vt:lpstr>1. DAP Characteristics</vt:lpstr>
      <vt:lpstr>2. Types of Learning</vt:lpstr>
      <vt:lpstr>3. Learning Styles</vt:lpstr>
      <vt:lpstr>3. Learning Styles</vt:lpstr>
      <vt:lpstr>4. Application Question</vt:lpstr>
      <vt:lpstr>5. ACTIVE vs. PASSIVE Learning</vt:lpstr>
      <vt:lpstr>5. ACTIVE vs. PASSIVE Learning</vt:lpstr>
      <vt:lpstr>5. ACTIVE vs. PASSIVE Learning</vt:lpstr>
      <vt:lpstr>6. Effective Transitions</vt:lpstr>
      <vt:lpstr>6. Effective Transitions</vt:lpstr>
      <vt:lpstr>6. Effective Transitions</vt:lpstr>
      <vt:lpstr>7. Questioning:                     Open-Ended Questioning</vt:lpstr>
      <vt:lpstr>7. Questioning:                    Closed-Ended Questioning </vt:lpstr>
      <vt:lpstr>Whenever talking to a child, get on EYE LEVEL. Listen and respond using your FACE, VOICE, and BODY!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Developmentally Appropriate Practices (DAP)</dc:title>
  <dc:creator>Administrator</dc:creator>
  <cp:lastModifiedBy>kathryn.crandall</cp:lastModifiedBy>
  <cp:revision>7</cp:revision>
  <dcterms:created xsi:type="dcterms:W3CDTF">2014-08-27T20:48:06Z</dcterms:created>
  <dcterms:modified xsi:type="dcterms:W3CDTF">2014-12-16T16:47:37Z</dcterms:modified>
</cp:coreProperties>
</file>