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74" r:id="rId6"/>
    <p:sldId id="259" r:id="rId7"/>
    <p:sldId id="261" r:id="rId8"/>
    <p:sldId id="27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2ECC97E-72DB-C24C-9C59-4B0D2CA423AE}" type="datetimeFigureOut">
              <a:rPr lang="en-US" smtClean="0"/>
              <a:pPr/>
              <a:t>7/29/2014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D465F-5D68-5A45-A2E3-923FDB2974A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2ECC97E-72DB-C24C-9C59-4B0D2CA423AE}" type="datetimeFigureOut">
              <a:rPr lang="en-US" smtClean="0"/>
              <a:pPr/>
              <a:t>7/29/2014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D465F-5D68-5A45-A2E3-923FDB2974A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465F-5D68-5A45-A2E3-923FDB2974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465F-5D68-5A45-A2E3-923FDB2974A8}"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465F-5D68-5A45-A2E3-923FDB2974A8}"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465F-5D68-5A45-A2E3-923FDB2974A8}"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2ECC97E-72DB-C24C-9C59-4B0D2CA423AE}" type="datetimeFigureOut">
              <a:rPr lang="en-US" smtClean="0"/>
              <a:pPr/>
              <a:t>7/29/2014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F49D465F-5D68-5A45-A2E3-923FDB2974A8}"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2ECC97E-72DB-C24C-9C59-4B0D2CA423AE}" type="datetimeFigureOut">
              <a:rPr lang="en-US" smtClean="0"/>
              <a:pPr/>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D465F-5D68-5A45-A2E3-923FDB2974A8}"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49D465F-5D68-5A45-A2E3-923FDB2974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2ECC97E-72DB-C24C-9C59-4B0D2CA423AE}" type="datetimeFigureOut">
              <a:rPr lang="en-US" smtClean="0"/>
              <a:pPr/>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465F-5D68-5A45-A2E3-923FDB2974A8}"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2ECC97E-72DB-C24C-9C59-4B0D2CA423AE}" type="datetimeFigureOut">
              <a:rPr lang="en-US" smtClean="0"/>
              <a:pPr/>
              <a:t>7/29/2014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49D465F-5D68-5A45-A2E3-923FDB2974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Utah CHILD CARE LICENSING </a:t>
            </a:r>
            <a:br>
              <a:rPr lang="en-US" dirty="0" smtClean="0"/>
            </a:br>
            <a:r>
              <a:rPr lang="en-US" dirty="0" smtClean="0"/>
              <a:t>STANDARDS</a:t>
            </a:r>
            <a:endParaRPr lang="en-US" dirty="0"/>
          </a:p>
        </p:txBody>
      </p:sp>
      <p:pic>
        <p:nvPicPr>
          <p:cNvPr id="4" name="Picture 3"/>
          <p:cNvPicPr>
            <a:picLocks noChangeAspect="1"/>
          </p:cNvPicPr>
          <p:nvPr/>
        </p:nvPicPr>
        <p:blipFill>
          <a:blip r:embed="rId2"/>
          <a:stretch>
            <a:fillRect/>
          </a:stretch>
        </p:blipFill>
        <p:spPr>
          <a:xfrm>
            <a:off x="683611" y="1148074"/>
            <a:ext cx="3527658" cy="5114146"/>
          </a:xfrm>
          <a:prstGeom prst="rect">
            <a:avLst/>
          </a:prstGeom>
        </p:spPr>
      </p:pic>
    </p:spTree>
    <p:extLst>
      <p:ext uri="{BB962C8B-B14F-4D97-AF65-F5344CB8AC3E}">
        <p14:creationId xmlns:p14="http://schemas.microsoft.com/office/powerpoint/2010/main" xmlns="" val="317397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dirty="0" smtClean="0"/>
              <a:t> Three inspections will be made by </a:t>
            </a:r>
          </a:p>
          <a:p>
            <a:pPr marL="400050" lvl="1" indent="0">
              <a:buNone/>
            </a:pPr>
            <a:r>
              <a:rPr lang="en-US" sz="2300" dirty="0" smtClean="0"/>
              <a:t>a. Health Department</a:t>
            </a:r>
          </a:p>
          <a:p>
            <a:pPr marL="400050" lvl="1" indent="0">
              <a:buNone/>
            </a:pPr>
            <a:endParaRPr lang="en-US" sz="2300" dirty="0" smtClean="0"/>
          </a:p>
          <a:p>
            <a:pPr marL="400050" lvl="1" indent="0">
              <a:buNone/>
            </a:pPr>
            <a:r>
              <a:rPr lang="en-US" sz="2300" dirty="0" smtClean="0"/>
              <a:t>b. City &amp; County</a:t>
            </a:r>
          </a:p>
          <a:p>
            <a:pPr marL="400050" lvl="1" indent="0">
              <a:buNone/>
            </a:pPr>
            <a:endParaRPr lang="en-US" sz="2300" dirty="0" smtClean="0"/>
          </a:p>
          <a:p>
            <a:pPr marL="400050" lvl="1" indent="0">
              <a:buNone/>
            </a:pPr>
            <a:r>
              <a:rPr lang="en-US" sz="2300" dirty="0" smtClean="0"/>
              <a:t>c. Fire Marshall</a:t>
            </a:r>
            <a:endParaRPr lang="en-US" dirty="0" smtClean="0"/>
          </a:p>
          <a:p>
            <a:pPr marL="0" indent="0">
              <a:buNone/>
            </a:pPr>
            <a:r>
              <a:rPr lang="en-US" dirty="0" smtClean="0"/>
              <a:t>Name 4 things they will be inspecting for: </a:t>
            </a:r>
          </a:p>
          <a:p>
            <a:r>
              <a:rPr lang="en-US" dirty="0" smtClean="0"/>
              <a:t>Neighbors, smoke alarms, fire exits, safety, outdoor equipment, clean sinks and garbage's, food handlers permits, square footage, CPR and first aid certification, etc.</a:t>
            </a:r>
            <a:endParaRPr lang="en-US" dirty="0"/>
          </a:p>
        </p:txBody>
      </p:sp>
      <p:pic>
        <p:nvPicPr>
          <p:cNvPr id="4" name="Picture 3"/>
          <p:cNvPicPr>
            <a:picLocks noChangeAspect="1"/>
          </p:cNvPicPr>
          <p:nvPr/>
        </p:nvPicPr>
        <p:blipFill>
          <a:blip r:embed="rId2"/>
          <a:stretch>
            <a:fillRect/>
          </a:stretch>
        </p:blipFill>
        <p:spPr>
          <a:xfrm>
            <a:off x="5711375" y="2458332"/>
            <a:ext cx="3091219" cy="2534800"/>
          </a:xfrm>
          <a:prstGeom prst="rect">
            <a:avLst/>
          </a:prstGeom>
        </p:spPr>
      </p:pic>
    </p:spTree>
    <p:extLst>
      <p:ext uri="{BB962C8B-B14F-4D97-AF65-F5344CB8AC3E}">
        <p14:creationId xmlns:p14="http://schemas.microsoft.com/office/powerpoint/2010/main" xmlns="" val="138732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PRESCHOOL </a:t>
            </a:r>
            <a:br>
              <a:rPr lang="en-US" dirty="0" smtClean="0"/>
            </a:br>
            <a:r>
              <a:rPr lang="en-US" dirty="0" smtClean="0"/>
              <a:t>LICENSING</a:t>
            </a:r>
            <a:endParaRPr lang="en-US" dirty="0"/>
          </a:p>
        </p:txBody>
      </p:sp>
      <p:sp>
        <p:nvSpPr>
          <p:cNvPr id="3" name="Content Placeholder 2"/>
          <p:cNvSpPr>
            <a:spLocks noGrp="1"/>
          </p:cNvSpPr>
          <p:nvPr>
            <p:ph idx="1"/>
          </p:nvPr>
        </p:nvSpPr>
        <p:spPr/>
        <p:txBody>
          <a:bodyPr>
            <a:normAutofit/>
          </a:bodyPr>
          <a:lstStyle/>
          <a:p>
            <a:r>
              <a:rPr lang="en-US" dirty="0" smtClean="0"/>
              <a:t>Are there licensing requirements for running a PRESCHOOL in a home or building? </a:t>
            </a:r>
          </a:p>
          <a:p>
            <a:endParaRPr lang="en-US" dirty="0" smtClean="0"/>
          </a:p>
          <a:p>
            <a:pPr lvl="1"/>
            <a:r>
              <a:rPr lang="en-US" dirty="0" smtClean="0"/>
              <a:t>Not usually, unless you plan to claim it as income for tax purposes.</a:t>
            </a:r>
            <a:endParaRPr lang="en-US" dirty="0"/>
          </a:p>
        </p:txBody>
      </p:sp>
    </p:spTree>
    <p:extLst>
      <p:ext uri="{BB962C8B-B14F-4D97-AF65-F5344CB8AC3E}">
        <p14:creationId xmlns:p14="http://schemas.microsoft.com/office/powerpoint/2010/main" xmlns="" val="573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laws</a:t>
            </a:r>
            <a:endParaRPr lang="en-US" dirty="0"/>
          </a:p>
        </p:txBody>
      </p:sp>
      <p:sp>
        <p:nvSpPr>
          <p:cNvPr id="3" name="Content Placeholder 2"/>
          <p:cNvSpPr>
            <a:spLocks noGrp="1"/>
          </p:cNvSpPr>
          <p:nvPr>
            <p:ph idx="1"/>
          </p:nvPr>
        </p:nvSpPr>
        <p:spPr/>
        <p:txBody>
          <a:bodyPr>
            <a:normAutofit/>
          </a:bodyPr>
          <a:lstStyle/>
          <a:p>
            <a:r>
              <a:rPr lang="en-US" sz="2400" dirty="0" smtClean="0"/>
              <a:t>Minimum Room temperature </a:t>
            </a:r>
          </a:p>
          <a:p>
            <a:pPr lvl="1"/>
            <a:r>
              <a:rPr lang="en-US" sz="2000" dirty="0" smtClean="0"/>
              <a:t>72 degrees</a:t>
            </a:r>
          </a:p>
          <a:p>
            <a:endParaRPr lang="en-US" sz="2400" dirty="0" smtClean="0"/>
          </a:p>
          <a:p>
            <a:r>
              <a:rPr lang="en-US" sz="2400" dirty="0" smtClean="0"/>
              <a:t>Water temperature on water heater must be </a:t>
            </a:r>
            <a:r>
              <a:rPr lang="en-US" sz="2400" u="sng" dirty="0" smtClean="0"/>
              <a:t>110 to 120 degrees</a:t>
            </a:r>
            <a:r>
              <a:rPr lang="en-US" sz="2400" dirty="0" smtClean="0"/>
              <a:t>. </a:t>
            </a:r>
          </a:p>
          <a:p>
            <a:pPr lvl="1"/>
            <a:r>
              <a:rPr lang="en-US" sz="2000" dirty="0" smtClean="0"/>
              <a:t>So the child will not be burned by the running water.</a:t>
            </a:r>
            <a:endParaRPr lang="en-US" sz="2000" dirty="0"/>
          </a:p>
        </p:txBody>
      </p:sp>
    </p:spTree>
    <p:extLst>
      <p:ext uri="{BB962C8B-B14F-4D97-AF65-F5344CB8AC3E}">
        <p14:creationId xmlns:p14="http://schemas.microsoft.com/office/powerpoint/2010/main" xmlns="" val="291743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INDOOR SQUARE FOOTAGE </a:t>
            </a:r>
            <a:br>
              <a:rPr lang="en-US" dirty="0" smtClean="0"/>
            </a:br>
            <a:r>
              <a:rPr lang="en-US" dirty="0" smtClean="0"/>
              <a:t>REQUIREMENTS: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Minimum requirements for square footage in indoor play areas</a:t>
            </a:r>
            <a:endParaRPr lang="en-US" sz="1400" dirty="0" smtClean="0"/>
          </a:p>
          <a:p>
            <a:pPr marL="914400" lvl="1" indent="-514350">
              <a:lnSpc>
                <a:spcPct val="150000"/>
              </a:lnSpc>
              <a:buAutoNum type="alphaLcPeriod"/>
            </a:pPr>
            <a:r>
              <a:rPr lang="en-US" sz="2000" dirty="0" smtClean="0"/>
              <a:t>35 square feet per child indoors.</a:t>
            </a:r>
          </a:p>
          <a:p>
            <a:pPr marL="914400" lvl="1" indent="-514350">
              <a:lnSpc>
                <a:spcPct val="150000"/>
              </a:lnSpc>
              <a:buAutoNum type="alphaLcPeriod"/>
            </a:pPr>
            <a:r>
              <a:rPr lang="en-US" sz="2000" dirty="0" smtClean="0"/>
              <a:t>Indoor play area must                                                                    have supervised access                                                                                   to a drinking fountain.</a:t>
            </a:r>
            <a:endParaRPr lang="en-US" sz="2000" dirty="0"/>
          </a:p>
        </p:txBody>
      </p:sp>
      <p:pic>
        <p:nvPicPr>
          <p:cNvPr id="5" name="Picture 4"/>
          <p:cNvPicPr>
            <a:picLocks noChangeAspect="1"/>
          </p:cNvPicPr>
          <p:nvPr/>
        </p:nvPicPr>
        <p:blipFill>
          <a:blip r:embed="rId2"/>
          <a:stretch>
            <a:fillRect/>
          </a:stretch>
        </p:blipFill>
        <p:spPr>
          <a:xfrm>
            <a:off x="4587992" y="3543207"/>
            <a:ext cx="4205696" cy="2805800"/>
          </a:xfrm>
          <a:prstGeom prst="rect">
            <a:avLst/>
          </a:prstGeom>
        </p:spPr>
      </p:pic>
    </p:spTree>
    <p:extLst>
      <p:ext uri="{BB962C8B-B14F-4D97-AF65-F5344CB8AC3E}">
        <p14:creationId xmlns:p14="http://schemas.microsoft.com/office/powerpoint/2010/main" xmlns="" val="169306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OUTDOOR SQUARE FOOTAGE </a:t>
            </a:r>
            <a:br>
              <a:rPr lang="en-US" dirty="0" smtClean="0"/>
            </a:br>
            <a:r>
              <a:rPr lang="en-US" dirty="0" smtClean="0"/>
              <a:t>REQUIREMENTS</a:t>
            </a:r>
            <a:endParaRPr lang="en-US" dirty="0"/>
          </a:p>
        </p:txBody>
      </p:sp>
      <p:sp>
        <p:nvSpPr>
          <p:cNvPr id="3" name="Content Placeholder 2"/>
          <p:cNvSpPr>
            <a:spLocks noGrp="1"/>
          </p:cNvSpPr>
          <p:nvPr>
            <p:ph idx="1"/>
          </p:nvPr>
        </p:nvSpPr>
        <p:spPr>
          <a:xfrm>
            <a:off x="5503667" y="2114906"/>
            <a:ext cx="3041324" cy="4144963"/>
          </a:xfrm>
        </p:spPr>
        <p:txBody>
          <a:bodyPr>
            <a:normAutofit fontScale="92500" lnSpcReduction="10000"/>
          </a:bodyPr>
          <a:lstStyle/>
          <a:p>
            <a:r>
              <a:rPr lang="en-US" dirty="0" smtClean="0"/>
              <a:t>40 square feet per child in an outdoor play area</a:t>
            </a:r>
          </a:p>
          <a:p>
            <a:r>
              <a:rPr lang="en-US" dirty="0" smtClean="0"/>
              <a:t>Minimum of a total of 1000 square feet for an outdoor play area.</a:t>
            </a:r>
          </a:p>
          <a:p>
            <a:r>
              <a:rPr lang="en-US" dirty="0" smtClean="0"/>
              <a:t>Outdoor play area must have a fence that is a 5 foot fence.</a:t>
            </a:r>
          </a:p>
          <a:p>
            <a:r>
              <a:rPr lang="en-US" dirty="0" smtClean="0"/>
              <a:t>Outdoor play area must have shade, grass and access to a drinking fountain.</a:t>
            </a:r>
            <a:endParaRPr lang="en-US" dirty="0"/>
          </a:p>
        </p:txBody>
      </p:sp>
      <p:pic>
        <p:nvPicPr>
          <p:cNvPr id="4" name="Picture 3"/>
          <p:cNvPicPr>
            <a:picLocks noChangeAspect="1"/>
          </p:cNvPicPr>
          <p:nvPr/>
        </p:nvPicPr>
        <p:blipFill>
          <a:blip r:embed="rId2"/>
          <a:stretch>
            <a:fillRect/>
          </a:stretch>
        </p:blipFill>
        <p:spPr>
          <a:xfrm>
            <a:off x="724146" y="2451275"/>
            <a:ext cx="4489856" cy="3367393"/>
          </a:xfrm>
          <a:prstGeom prst="rect">
            <a:avLst/>
          </a:prstGeom>
        </p:spPr>
      </p:pic>
    </p:spTree>
    <p:extLst>
      <p:ext uri="{BB962C8B-B14F-4D97-AF65-F5344CB8AC3E}">
        <p14:creationId xmlns:p14="http://schemas.microsoft.com/office/powerpoint/2010/main" xmlns="" val="110617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idx="1"/>
          </p:nvPr>
        </p:nvSpPr>
        <p:spPr>
          <a:xfrm>
            <a:off x="498474" y="1527050"/>
            <a:ext cx="7556313" cy="4144963"/>
          </a:xfrm>
        </p:spPr>
        <p:txBody>
          <a:bodyPr>
            <a:normAutofit/>
          </a:bodyPr>
          <a:lstStyle/>
          <a:p>
            <a:r>
              <a:rPr lang="en-US" dirty="0" smtClean="0"/>
              <a:t>At all times at least one employee must be present who has CPR &amp; First Aid.</a:t>
            </a:r>
          </a:p>
          <a:p>
            <a:r>
              <a:rPr lang="en-US" dirty="0" smtClean="0"/>
              <a:t>Each employee will be screened for TB.</a:t>
            </a:r>
          </a:p>
          <a:p>
            <a:r>
              <a:rPr lang="en-US" dirty="0" smtClean="0"/>
              <a:t>Each employee who handles food will need a Food Handlers Permit.</a:t>
            </a:r>
            <a:endParaRPr lang="en-US" dirty="0"/>
          </a:p>
        </p:txBody>
      </p:sp>
      <p:pic>
        <p:nvPicPr>
          <p:cNvPr id="4" name="Picture 3"/>
          <p:cNvPicPr>
            <a:picLocks noChangeAspect="1"/>
          </p:cNvPicPr>
          <p:nvPr/>
        </p:nvPicPr>
        <p:blipFill>
          <a:blip r:embed="rId2"/>
          <a:stretch>
            <a:fillRect/>
          </a:stretch>
        </p:blipFill>
        <p:spPr>
          <a:xfrm>
            <a:off x="1518807" y="3685786"/>
            <a:ext cx="2538324" cy="2771096"/>
          </a:xfrm>
          <a:prstGeom prst="rect">
            <a:avLst/>
          </a:prstGeom>
        </p:spPr>
      </p:pic>
      <p:pic>
        <p:nvPicPr>
          <p:cNvPr id="5" name="Picture 4"/>
          <p:cNvPicPr>
            <a:picLocks noChangeAspect="1"/>
          </p:cNvPicPr>
          <p:nvPr/>
        </p:nvPicPr>
        <p:blipFill>
          <a:blip r:embed="rId3"/>
          <a:stretch>
            <a:fillRect/>
          </a:stretch>
        </p:blipFill>
        <p:spPr>
          <a:xfrm>
            <a:off x="4597005" y="3855186"/>
            <a:ext cx="2834091" cy="2834091"/>
          </a:xfrm>
          <a:prstGeom prst="rect">
            <a:avLst/>
          </a:prstGeom>
        </p:spPr>
      </p:pic>
    </p:spTree>
    <p:extLst>
      <p:ext uri="{BB962C8B-B14F-4D97-AF65-F5344CB8AC3E}">
        <p14:creationId xmlns:p14="http://schemas.microsoft.com/office/powerpoint/2010/main" xmlns="" val="3890711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956333" y="2850367"/>
            <a:ext cx="3187667" cy="3520923"/>
          </a:xfrm>
          <a:prstGeom prst="rect">
            <a:avLst/>
          </a:prstGeom>
        </p:spPr>
      </p:pic>
      <p:sp>
        <p:nvSpPr>
          <p:cNvPr id="3" name="Content Placeholder 2"/>
          <p:cNvSpPr>
            <a:spLocks noGrp="1"/>
          </p:cNvSpPr>
          <p:nvPr>
            <p:ph idx="1"/>
          </p:nvPr>
        </p:nvSpPr>
        <p:spPr/>
        <p:txBody>
          <a:bodyPr>
            <a:normAutofit/>
          </a:bodyPr>
          <a:lstStyle/>
          <a:p>
            <a:r>
              <a:rPr lang="en-US" dirty="0" smtClean="0"/>
              <a:t>For each 15 children there must be 1 toilet and sink.</a:t>
            </a:r>
          </a:p>
          <a:p>
            <a:endParaRPr lang="en-US" dirty="0" smtClean="0"/>
          </a:p>
          <a:p>
            <a:r>
              <a:rPr lang="en-US" dirty="0" smtClean="0"/>
              <a:t>Each center is to have a working public telephone</a:t>
            </a:r>
          </a:p>
          <a:p>
            <a:endParaRPr lang="en-US" dirty="0" smtClean="0"/>
          </a:p>
          <a:p>
            <a:r>
              <a:rPr lang="en-US" dirty="0" smtClean="0"/>
              <a:t>There must be a posted evacuation plan.</a:t>
            </a:r>
          </a:p>
          <a:p>
            <a:endParaRPr lang="en-US" dirty="0" smtClean="0"/>
          </a:p>
          <a:p>
            <a:r>
              <a:rPr lang="en-US" dirty="0" smtClean="0"/>
              <a:t>NO smoking is allowed at a day care.</a:t>
            </a:r>
            <a:endParaRPr lang="en-US" dirty="0"/>
          </a:p>
        </p:txBody>
      </p:sp>
    </p:spTree>
    <p:extLst>
      <p:ext uri="{BB962C8B-B14F-4D97-AF65-F5344CB8AC3E}">
        <p14:creationId xmlns:p14="http://schemas.microsoft.com/office/powerpoint/2010/main" xmlns="" val="165159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Checking children In and Out</a:t>
            </a:r>
            <a:endParaRPr lang="en-US" dirty="0"/>
          </a:p>
        </p:txBody>
      </p:sp>
      <p:sp>
        <p:nvSpPr>
          <p:cNvPr id="3" name="Content Placeholder 2"/>
          <p:cNvSpPr>
            <a:spLocks noGrp="1"/>
          </p:cNvSpPr>
          <p:nvPr>
            <p:ph idx="1"/>
          </p:nvPr>
        </p:nvSpPr>
        <p:spPr/>
        <p:txBody>
          <a:bodyPr>
            <a:normAutofit/>
          </a:bodyPr>
          <a:lstStyle/>
          <a:p>
            <a:r>
              <a:rPr lang="en-US" dirty="0" smtClean="0"/>
              <a:t>We have a clipboard with the preschooler’s name on it</a:t>
            </a:r>
          </a:p>
          <a:p>
            <a:r>
              <a:rPr lang="en-US" dirty="0" smtClean="0"/>
              <a:t>The parent will drop their child off and sign in</a:t>
            </a:r>
          </a:p>
          <a:p>
            <a:r>
              <a:rPr lang="en-US" dirty="0" smtClean="0"/>
              <a:t>When the parent comes to pick up the child they will sign the child out. </a:t>
            </a:r>
          </a:p>
          <a:p>
            <a:r>
              <a:rPr lang="en-US" dirty="0" smtClean="0"/>
              <a:t>This helps us to keep track of who is coming in and out of the preschool.</a:t>
            </a:r>
          </a:p>
          <a:p>
            <a:endParaRPr lang="en-US" dirty="0"/>
          </a:p>
          <a:p>
            <a:r>
              <a:rPr lang="en-US" dirty="0" smtClean="0"/>
              <a:t>What if a stranger comes to pick up the child?</a:t>
            </a:r>
            <a:endParaRPr lang="en-US" dirty="0"/>
          </a:p>
        </p:txBody>
      </p:sp>
    </p:spTree>
    <p:extLst>
      <p:ext uri="{BB962C8B-B14F-4D97-AF65-F5344CB8AC3E}">
        <p14:creationId xmlns:p14="http://schemas.microsoft.com/office/powerpoint/2010/main" xmlns="" val="382324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All children’s records and information are to be kept confidential and only told to those employees within the center who need to know in order to provide the best care for the child.</a:t>
            </a:r>
          </a:p>
          <a:p>
            <a:r>
              <a:rPr lang="en-US" dirty="0" smtClean="0"/>
              <a:t>All children must have current and proof of immunizations.</a:t>
            </a:r>
          </a:p>
          <a:p>
            <a:r>
              <a:rPr lang="en-US" dirty="0" smtClean="0"/>
              <a:t>2 child care provider rule states that two child care providers must be in the center at all times when there are two infants or when 6 children are present. NEVER just 1 on 1.</a:t>
            </a:r>
            <a:endParaRPr lang="en-US" dirty="0"/>
          </a:p>
        </p:txBody>
      </p:sp>
    </p:spTree>
    <p:extLst>
      <p:ext uri="{BB962C8B-B14F-4D97-AF65-F5344CB8AC3E}">
        <p14:creationId xmlns:p14="http://schemas.microsoft.com/office/powerpoint/2010/main" xmlns="" val="138976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CAREGIVER/CHILD RATIOS FOR DAY CARE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3529041494"/>
              </p:ext>
            </p:extLst>
          </p:nvPr>
        </p:nvGraphicFramePr>
        <p:xfrm>
          <a:off x="863836" y="1948245"/>
          <a:ext cx="7572339" cy="3916727"/>
        </p:xfrm>
        <a:graphic>
          <a:graphicData uri="http://schemas.openxmlformats.org/presentationml/2006/ole">
            <p:oleObj spid="_x0000_s1038" name="Document" r:id="rId3" imgW="6997442" imgH="3619367" progId="Word.Document.12">
              <p:embed/>
            </p:oleObj>
          </a:graphicData>
        </a:graphic>
      </p:graphicFrame>
    </p:spTree>
    <p:extLst>
      <p:ext uri="{BB962C8B-B14F-4D97-AF65-F5344CB8AC3E}">
        <p14:creationId xmlns:p14="http://schemas.microsoft.com/office/powerpoint/2010/main" xmlns="" val="324165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DIRECTOR QUALIFICATIONS</a:t>
            </a:r>
            <a:endParaRPr lang="en-US" dirty="0"/>
          </a:p>
        </p:txBody>
      </p:sp>
      <p:sp>
        <p:nvSpPr>
          <p:cNvPr id="3" name="Content Placeholder 2"/>
          <p:cNvSpPr>
            <a:spLocks noGrp="1"/>
          </p:cNvSpPr>
          <p:nvPr>
            <p:ph idx="1"/>
          </p:nvPr>
        </p:nvSpPr>
        <p:spPr>
          <a:xfrm>
            <a:off x="286808" y="1981200"/>
            <a:ext cx="7556313" cy="4144963"/>
          </a:xfrm>
        </p:spPr>
        <p:txBody>
          <a:bodyPr>
            <a:normAutofit/>
          </a:bodyPr>
          <a:lstStyle/>
          <a:p>
            <a:r>
              <a:rPr lang="en-US" dirty="0" smtClean="0"/>
              <a:t>Minimum age for a director is 21 years of age.</a:t>
            </a:r>
          </a:p>
          <a:p>
            <a:endParaRPr lang="en-US" dirty="0" smtClean="0"/>
          </a:p>
          <a:p>
            <a:r>
              <a:rPr lang="en-US" dirty="0" smtClean="0"/>
              <a:t>Associates, Bachelor’s or Graduate degree</a:t>
            </a:r>
          </a:p>
          <a:p>
            <a:endParaRPr lang="en-US" dirty="0" smtClean="0"/>
          </a:p>
          <a:p>
            <a:r>
              <a:rPr lang="en-US" dirty="0" smtClean="0"/>
              <a:t>Could also have a degree in a related field with at least 4 courses taken in the Child Development area and work related experience or a nationally recognized license such as in:</a:t>
            </a:r>
            <a:endParaRPr lang="en-US" dirty="0"/>
          </a:p>
        </p:txBody>
      </p:sp>
      <p:pic>
        <p:nvPicPr>
          <p:cNvPr id="5" name="Picture 4"/>
          <p:cNvPicPr>
            <a:picLocks noChangeAspect="1"/>
          </p:cNvPicPr>
          <p:nvPr/>
        </p:nvPicPr>
        <p:blipFill>
          <a:blip r:embed="rId2"/>
          <a:stretch>
            <a:fillRect/>
          </a:stretch>
        </p:blipFill>
        <p:spPr>
          <a:xfrm>
            <a:off x="6094389" y="1981200"/>
            <a:ext cx="3049611" cy="2040467"/>
          </a:xfrm>
          <a:prstGeom prst="rect">
            <a:avLst/>
          </a:prstGeom>
        </p:spPr>
      </p:pic>
    </p:spTree>
    <p:extLst>
      <p:ext uri="{BB962C8B-B14F-4D97-AF65-F5344CB8AC3E}">
        <p14:creationId xmlns:p14="http://schemas.microsoft.com/office/powerpoint/2010/main" xmlns="" val="302008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MEAL &amp; SNACK </a:t>
            </a:r>
            <a:br>
              <a:rPr lang="en-US" dirty="0" smtClean="0"/>
            </a:br>
            <a:r>
              <a:rPr lang="en-US" dirty="0" smtClean="0"/>
              <a:t>REQUIREMENTS: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44073228"/>
              </p:ext>
            </p:extLst>
          </p:nvPr>
        </p:nvGraphicFramePr>
        <p:xfrm>
          <a:off x="462093" y="2123899"/>
          <a:ext cx="8224708" cy="2392680"/>
        </p:xfrm>
        <a:graphic>
          <a:graphicData uri="http://schemas.openxmlformats.org/drawingml/2006/table">
            <a:tbl>
              <a:tblPr firstRow="1" bandRow="1">
                <a:tableStyleId>{5C22544A-7EE6-4342-B048-85BDC9FD1C3A}</a:tableStyleId>
              </a:tblPr>
              <a:tblGrid>
                <a:gridCol w="4112354"/>
                <a:gridCol w="4112354"/>
              </a:tblGrid>
              <a:tr h="370840">
                <a:tc>
                  <a:txBody>
                    <a:bodyPr/>
                    <a:lstStyle/>
                    <a:p>
                      <a:r>
                        <a:rPr lang="en-US" dirty="0" smtClean="0"/>
                        <a:t>Time</a:t>
                      </a:r>
                      <a:endParaRPr lang="en-US" dirty="0"/>
                    </a:p>
                  </a:txBody>
                  <a:tcPr/>
                </a:tc>
                <a:tc>
                  <a:txBody>
                    <a:bodyPr/>
                    <a:lstStyle/>
                    <a:p>
                      <a:r>
                        <a:rPr lang="en-US" dirty="0" smtClean="0"/>
                        <a:t>Meals/Snacks</a:t>
                      </a:r>
                      <a:endParaRPr lang="en-US" dirty="0"/>
                    </a:p>
                  </a:txBody>
                  <a:tcPr/>
                </a:tc>
              </a:tr>
              <a:tr h="370840">
                <a:tc>
                  <a:txBody>
                    <a:bodyPr/>
                    <a:lstStyle/>
                    <a:p>
                      <a:r>
                        <a:rPr lang="en-US" dirty="0" smtClean="0"/>
                        <a:t>Up to 12 hours</a:t>
                      </a:r>
                      <a:endParaRPr lang="en-US" dirty="0"/>
                    </a:p>
                  </a:txBody>
                  <a:tcPr/>
                </a:tc>
                <a:tc>
                  <a:txBody>
                    <a:bodyPr/>
                    <a:lstStyle/>
                    <a:p>
                      <a:r>
                        <a:rPr lang="en-US" dirty="0" smtClean="0"/>
                        <a:t>2 meals &amp; 2 snacks</a:t>
                      </a:r>
                      <a:endParaRPr lang="en-US" dirty="0"/>
                    </a:p>
                  </a:txBody>
                  <a:tcPr/>
                </a:tc>
              </a:tr>
              <a:tr h="370840">
                <a:tc>
                  <a:txBody>
                    <a:bodyPr/>
                    <a:lstStyle/>
                    <a:p>
                      <a:r>
                        <a:rPr lang="en-US" dirty="0" smtClean="0"/>
                        <a:t>Up to 8 hours</a:t>
                      </a:r>
                      <a:endParaRPr lang="en-US" dirty="0"/>
                    </a:p>
                  </a:txBody>
                  <a:tcPr/>
                </a:tc>
                <a:tc>
                  <a:txBody>
                    <a:bodyPr/>
                    <a:lstStyle/>
                    <a:p>
                      <a:r>
                        <a:rPr lang="en-US" dirty="0" smtClean="0"/>
                        <a:t>1 meal &amp; 2 snacks or 2 meals &amp; 1 snack</a:t>
                      </a:r>
                      <a:endParaRPr lang="en-US" dirty="0"/>
                    </a:p>
                  </a:txBody>
                  <a:tcPr/>
                </a:tc>
              </a:tr>
              <a:tr h="370840">
                <a:tc>
                  <a:txBody>
                    <a:bodyPr/>
                    <a:lstStyle/>
                    <a:p>
                      <a:r>
                        <a:rPr lang="en-US" dirty="0" smtClean="0"/>
                        <a:t>Up to 5 hours</a:t>
                      </a:r>
                      <a:endParaRPr lang="en-US" dirty="0"/>
                    </a:p>
                  </a:txBody>
                  <a:tcPr/>
                </a:tc>
                <a:tc>
                  <a:txBody>
                    <a:bodyPr/>
                    <a:lstStyle/>
                    <a:p>
                      <a:r>
                        <a:rPr lang="en-US" dirty="0" smtClean="0"/>
                        <a:t>Both a meal and snack</a:t>
                      </a:r>
                      <a:endParaRPr lang="en-US" dirty="0"/>
                    </a:p>
                  </a:txBody>
                  <a:tcPr/>
                </a:tc>
              </a:tr>
              <a:tr h="370840">
                <a:tc>
                  <a:txBody>
                    <a:bodyPr/>
                    <a:lstStyle/>
                    <a:p>
                      <a:r>
                        <a:rPr lang="en-US" dirty="0" smtClean="0"/>
                        <a:t>Less than 4 hours</a:t>
                      </a:r>
                      <a:endParaRPr lang="en-US" dirty="0"/>
                    </a:p>
                  </a:txBody>
                  <a:tcPr/>
                </a:tc>
                <a:tc>
                  <a:txBody>
                    <a:bodyPr/>
                    <a:lstStyle/>
                    <a:p>
                      <a:r>
                        <a:rPr lang="en-US" dirty="0" smtClean="0"/>
                        <a:t>100% fruit juice or milk and a snack item</a:t>
                      </a:r>
                      <a:endParaRPr lang="en-US" dirty="0"/>
                    </a:p>
                  </a:txBody>
                  <a:tcPr/>
                </a:tc>
              </a:tr>
            </a:tbl>
          </a:graphicData>
        </a:graphic>
      </p:graphicFrame>
      <p:pic>
        <p:nvPicPr>
          <p:cNvPr id="3" name="Picture 2"/>
          <p:cNvPicPr>
            <a:picLocks noChangeAspect="1"/>
          </p:cNvPicPr>
          <p:nvPr/>
        </p:nvPicPr>
        <p:blipFill>
          <a:blip r:embed="rId2"/>
          <a:stretch>
            <a:fillRect/>
          </a:stretch>
        </p:blipFill>
        <p:spPr>
          <a:xfrm>
            <a:off x="0" y="4758262"/>
            <a:ext cx="1893966" cy="2094726"/>
          </a:xfrm>
          <a:prstGeom prst="rect">
            <a:avLst/>
          </a:prstGeom>
        </p:spPr>
      </p:pic>
      <p:pic>
        <p:nvPicPr>
          <p:cNvPr id="4" name="Picture 3"/>
          <p:cNvPicPr>
            <a:picLocks noChangeAspect="1"/>
          </p:cNvPicPr>
          <p:nvPr/>
        </p:nvPicPr>
        <p:blipFill>
          <a:blip r:embed="rId3"/>
          <a:stretch>
            <a:fillRect/>
          </a:stretch>
        </p:blipFill>
        <p:spPr>
          <a:xfrm>
            <a:off x="1893966" y="4751123"/>
            <a:ext cx="2820299" cy="2101865"/>
          </a:xfrm>
          <a:prstGeom prst="rect">
            <a:avLst/>
          </a:prstGeom>
        </p:spPr>
      </p:pic>
      <p:pic>
        <p:nvPicPr>
          <p:cNvPr id="6" name="Picture 5"/>
          <p:cNvPicPr>
            <a:picLocks noChangeAspect="1"/>
          </p:cNvPicPr>
          <p:nvPr/>
        </p:nvPicPr>
        <p:blipFill>
          <a:blip r:embed="rId4"/>
          <a:stretch>
            <a:fillRect/>
          </a:stretch>
        </p:blipFill>
        <p:spPr>
          <a:xfrm>
            <a:off x="4714265" y="4681150"/>
            <a:ext cx="2217922" cy="2176850"/>
          </a:xfrm>
          <a:prstGeom prst="rect">
            <a:avLst/>
          </a:prstGeom>
        </p:spPr>
      </p:pic>
      <p:pic>
        <p:nvPicPr>
          <p:cNvPr id="9" name="Picture 8"/>
          <p:cNvPicPr>
            <a:picLocks noChangeAspect="1"/>
          </p:cNvPicPr>
          <p:nvPr/>
        </p:nvPicPr>
        <p:blipFill>
          <a:blip r:embed="rId5"/>
          <a:stretch>
            <a:fillRect/>
          </a:stretch>
        </p:blipFill>
        <p:spPr>
          <a:xfrm>
            <a:off x="6932187" y="4951682"/>
            <a:ext cx="2270216" cy="1901306"/>
          </a:xfrm>
          <a:prstGeom prst="rect">
            <a:avLst/>
          </a:prstGeom>
        </p:spPr>
      </p:pic>
    </p:spTree>
    <p:extLst>
      <p:ext uri="{BB962C8B-B14F-4D97-AF65-F5344CB8AC3E}">
        <p14:creationId xmlns:p14="http://schemas.microsoft.com/office/powerpoint/2010/main" xmlns="" val="411962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Licenses available</a:t>
            </a:r>
            <a:endParaRPr lang="en-US" dirty="0"/>
          </a:p>
        </p:txBody>
      </p:sp>
      <p:sp>
        <p:nvSpPr>
          <p:cNvPr id="3" name="Content Placeholder 2"/>
          <p:cNvSpPr>
            <a:spLocks noGrp="1"/>
          </p:cNvSpPr>
          <p:nvPr>
            <p:ph idx="1"/>
          </p:nvPr>
        </p:nvSpPr>
        <p:spPr/>
        <p:txBody>
          <a:bodyPr>
            <a:noAutofit/>
          </a:bodyPr>
          <a:lstStyle/>
          <a:p>
            <a:r>
              <a:rPr lang="en-US" b="1" dirty="0" smtClean="0"/>
              <a:t>CDA: Child Development Associates</a:t>
            </a:r>
            <a:endParaRPr lang="en-US" dirty="0" smtClean="0"/>
          </a:p>
          <a:p>
            <a:pPr lvl="1"/>
            <a:r>
              <a:rPr lang="en-US" sz="1400" dirty="0" smtClean="0"/>
              <a:t>480 </a:t>
            </a:r>
            <a:r>
              <a:rPr lang="en-US" sz="1400" dirty="0" err="1" smtClean="0"/>
              <a:t>hrs</a:t>
            </a:r>
            <a:r>
              <a:rPr lang="en-US" sz="1400" dirty="0" smtClean="0"/>
              <a:t> lab experience and 120 education hours with a portfolio, professional observation, family questionnaire, and an assessment.</a:t>
            </a:r>
            <a:endParaRPr lang="en-US" b="1" dirty="0" smtClean="0"/>
          </a:p>
          <a:p>
            <a:r>
              <a:rPr lang="en-US" b="1" dirty="0" smtClean="0"/>
              <a:t>NAC: National Administrators Credential</a:t>
            </a:r>
          </a:p>
          <a:p>
            <a:pPr lvl="1"/>
            <a:r>
              <a:rPr lang="en-US" sz="1400" dirty="0" smtClean="0"/>
              <a:t>Developed Directors and Administrators of child care programs and is an award for demonstrated mastery of administration skills to managing a child care center.</a:t>
            </a:r>
          </a:p>
          <a:p>
            <a:r>
              <a:rPr lang="en-US" b="1" dirty="0" smtClean="0"/>
              <a:t> CCP: Certified Childcare Professional</a:t>
            </a:r>
          </a:p>
          <a:p>
            <a:pPr lvl="1"/>
            <a:r>
              <a:rPr lang="en-US" sz="1400" dirty="0" smtClean="0"/>
              <a:t>A credential earned by teachers who want to demonstrate their knowledge of early childhood development and their skills in working with young children. </a:t>
            </a:r>
          </a:p>
        </p:txBody>
      </p:sp>
      <p:pic>
        <p:nvPicPr>
          <p:cNvPr id="4" name="Picture 3"/>
          <p:cNvPicPr>
            <a:picLocks noChangeAspect="1"/>
          </p:cNvPicPr>
          <p:nvPr/>
        </p:nvPicPr>
        <p:blipFill>
          <a:blip r:embed="rId2"/>
          <a:stretch>
            <a:fillRect/>
          </a:stretch>
        </p:blipFill>
        <p:spPr>
          <a:xfrm>
            <a:off x="5253961" y="236617"/>
            <a:ext cx="2418104" cy="1744583"/>
          </a:xfrm>
          <a:prstGeom prst="rect">
            <a:avLst/>
          </a:prstGeom>
        </p:spPr>
      </p:pic>
    </p:spTree>
    <p:extLst>
      <p:ext uri="{BB962C8B-B14F-4D97-AF65-F5344CB8AC3E}">
        <p14:creationId xmlns:p14="http://schemas.microsoft.com/office/powerpoint/2010/main" xmlns="" val="23704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93153" y="952905"/>
            <a:ext cx="3693706" cy="5173258"/>
          </a:xfrm>
          <a:prstGeom prst="rect">
            <a:avLst/>
          </a:prstGeom>
        </p:spPr>
      </p:pic>
      <p:sp>
        <p:nvSpPr>
          <p:cNvPr id="2" name="Title 1"/>
          <p:cNvSpPr>
            <a:spLocks noGrp="1"/>
          </p:cNvSpPr>
          <p:nvPr>
            <p:ph type="title"/>
          </p:nvPr>
        </p:nvSpPr>
        <p:spPr/>
        <p:txBody>
          <a:bodyPr/>
          <a:lstStyle/>
          <a:p>
            <a:r>
              <a:rPr lang="en-US" dirty="0" smtClean="0"/>
              <a:t>2. CDA License</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CDA: Child Development Associates </a:t>
            </a:r>
          </a:p>
          <a:p>
            <a:pPr lvl="1">
              <a:lnSpc>
                <a:spcPct val="150000"/>
              </a:lnSpc>
            </a:pPr>
            <a:r>
              <a:rPr lang="en-US" sz="2000" dirty="0" smtClean="0"/>
              <a:t>120 hours in class </a:t>
            </a:r>
          </a:p>
          <a:p>
            <a:pPr lvl="1">
              <a:lnSpc>
                <a:spcPct val="150000"/>
              </a:lnSpc>
            </a:pPr>
            <a:r>
              <a:rPr lang="en-US" sz="2000" dirty="0" smtClean="0"/>
              <a:t>480 hours work experience</a:t>
            </a:r>
          </a:p>
          <a:p>
            <a:pPr lvl="1">
              <a:lnSpc>
                <a:spcPct val="150000"/>
              </a:lnSpc>
            </a:pPr>
            <a:r>
              <a:rPr lang="en-US" sz="2000" dirty="0" smtClean="0"/>
              <a:t>Compile the CDA Portfolio</a:t>
            </a:r>
          </a:p>
          <a:p>
            <a:pPr lvl="1">
              <a:lnSpc>
                <a:spcPct val="150000"/>
              </a:lnSpc>
            </a:pPr>
            <a:r>
              <a:rPr lang="en-US" sz="2000" dirty="0" smtClean="0"/>
              <a:t>Complete a parent evaluation </a:t>
            </a:r>
          </a:p>
          <a:p>
            <a:pPr lvl="1">
              <a:lnSpc>
                <a:spcPct val="150000"/>
              </a:lnSpc>
            </a:pPr>
            <a:r>
              <a:rPr lang="en-US" sz="2000" dirty="0" smtClean="0"/>
              <a:t>Have an on-site observation</a:t>
            </a:r>
          </a:p>
          <a:p>
            <a:pPr lvl="1">
              <a:lnSpc>
                <a:spcPct val="150000"/>
              </a:lnSpc>
            </a:pPr>
            <a:r>
              <a:rPr lang="en-US" sz="2000" dirty="0" smtClean="0"/>
              <a:t>Take a test</a:t>
            </a:r>
            <a:endParaRPr lang="en-US" sz="2000" dirty="0"/>
          </a:p>
        </p:txBody>
      </p:sp>
    </p:spTree>
    <p:extLst>
      <p:ext uri="{BB962C8B-B14F-4D97-AF65-F5344CB8AC3E}">
        <p14:creationId xmlns:p14="http://schemas.microsoft.com/office/powerpoint/2010/main" xmlns="" val="311257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between the CDA and the CCP?</a:t>
            </a:r>
            <a:endParaRPr lang="en-US" dirty="0"/>
          </a:p>
        </p:txBody>
      </p:sp>
      <p:sp>
        <p:nvSpPr>
          <p:cNvPr id="3" name="Content Placeholder 2"/>
          <p:cNvSpPr>
            <a:spLocks noGrp="1"/>
          </p:cNvSpPr>
          <p:nvPr>
            <p:ph idx="1"/>
          </p:nvPr>
        </p:nvSpPr>
        <p:spPr/>
        <p:txBody>
          <a:bodyPr/>
          <a:lstStyle/>
          <a:p>
            <a:r>
              <a:rPr lang="en-US" sz="2400" dirty="0" smtClean="0"/>
              <a:t>In </a:t>
            </a:r>
            <a:r>
              <a:rPr lang="en-US" sz="2400" dirty="0"/>
              <a:t>most states, the credentials are recognized as equivalent. Both credentials measure competence in teaching childhood education, however have slightly different requirements which include: </a:t>
            </a:r>
          </a:p>
          <a:p>
            <a:pPr lvl="1"/>
            <a:r>
              <a:rPr lang="en-US" dirty="0"/>
              <a:t>CCP 720 </a:t>
            </a:r>
            <a:r>
              <a:rPr lang="en-US" dirty="0" err="1"/>
              <a:t>hrs</a:t>
            </a:r>
            <a:r>
              <a:rPr lang="en-US" dirty="0"/>
              <a:t> experience and180 </a:t>
            </a:r>
            <a:r>
              <a:rPr lang="en-US" dirty="0" err="1"/>
              <a:t>hrs</a:t>
            </a:r>
            <a:r>
              <a:rPr lang="en-US" dirty="0"/>
              <a:t> education with a portfolio.</a:t>
            </a:r>
          </a:p>
          <a:p>
            <a:pPr lvl="1"/>
            <a:r>
              <a:rPr lang="en-US" dirty="0"/>
              <a:t>CCP more expensive to enroll in program and to obtain license.</a:t>
            </a:r>
          </a:p>
          <a:p>
            <a:pPr lvl="1"/>
            <a:r>
              <a:rPr lang="en-US" dirty="0"/>
              <a:t>CDA nationally recognized vs. CCP may not be recognized in some states.</a:t>
            </a:r>
          </a:p>
          <a:p>
            <a:endParaRPr lang="en-US" dirty="0"/>
          </a:p>
        </p:txBody>
      </p:sp>
    </p:spTree>
    <p:extLst>
      <p:ext uri="{BB962C8B-B14F-4D97-AF65-F5344CB8AC3E}">
        <p14:creationId xmlns:p14="http://schemas.microsoft.com/office/powerpoint/2010/main" xmlns="" val="134401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TEACHER QUALIFICATIONS</a:t>
            </a:r>
            <a:endParaRPr lang="en-US" dirty="0"/>
          </a:p>
        </p:txBody>
      </p:sp>
      <p:sp>
        <p:nvSpPr>
          <p:cNvPr id="3" name="Content Placeholder 2"/>
          <p:cNvSpPr>
            <a:spLocks noGrp="1"/>
          </p:cNvSpPr>
          <p:nvPr>
            <p:ph idx="1"/>
          </p:nvPr>
        </p:nvSpPr>
        <p:spPr/>
        <p:txBody>
          <a:bodyPr>
            <a:normAutofit/>
          </a:bodyPr>
          <a:lstStyle/>
          <a:p>
            <a:r>
              <a:rPr lang="en-US" dirty="0" smtClean="0"/>
              <a:t>In order to work in a licensed childcare facility as a teacher, one must be 18 years old.</a:t>
            </a:r>
          </a:p>
          <a:p>
            <a:r>
              <a:rPr lang="en-US" dirty="0" smtClean="0"/>
              <a:t>20 hours of annual in-service classes are needed to keep up the teaching qualifications.</a:t>
            </a:r>
          </a:p>
          <a:p>
            <a:r>
              <a:rPr lang="en-US" dirty="0" smtClean="0"/>
              <a:t>If supervised by a competent 18 year </a:t>
            </a:r>
            <a:r>
              <a:rPr lang="en-US" dirty="0"/>
              <a:t> </a:t>
            </a:r>
            <a:r>
              <a:rPr lang="en-US" dirty="0" smtClean="0"/>
              <a:t>                                              or older teacher, 16 year olds may be                                                               hired on in the center as assistant teachers.</a:t>
            </a:r>
            <a:endParaRPr lang="en-US" dirty="0"/>
          </a:p>
        </p:txBody>
      </p:sp>
      <p:pic>
        <p:nvPicPr>
          <p:cNvPr id="5" name="Picture 4"/>
          <p:cNvPicPr>
            <a:picLocks noChangeAspect="1"/>
          </p:cNvPicPr>
          <p:nvPr/>
        </p:nvPicPr>
        <p:blipFill>
          <a:blip r:embed="rId2"/>
          <a:stretch>
            <a:fillRect/>
          </a:stretch>
        </p:blipFill>
        <p:spPr>
          <a:xfrm>
            <a:off x="5871633" y="3734331"/>
            <a:ext cx="3069272" cy="2192337"/>
          </a:xfrm>
          <a:prstGeom prst="rect">
            <a:avLst/>
          </a:prstGeom>
        </p:spPr>
      </p:pic>
    </p:spTree>
    <p:extLst>
      <p:ext uri="{BB962C8B-B14F-4D97-AF65-F5344CB8AC3E}">
        <p14:creationId xmlns:p14="http://schemas.microsoft.com/office/powerpoint/2010/main" xmlns="" val="377644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Quality Child Care</a:t>
            </a:r>
            <a:endParaRPr lang="en-US" dirty="0"/>
          </a:p>
        </p:txBody>
      </p:sp>
      <p:sp>
        <p:nvSpPr>
          <p:cNvPr id="3" name="Content Placeholder 2"/>
          <p:cNvSpPr>
            <a:spLocks noGrp="1"/>
          </p:cNvSpPr>
          <p:nvPr>
            <p:ph idx="1"/>
          </p:nvPr>
        </p:nvSpPr>
        <p:spPr/>
        <p:txBody>
          <a:bodyPr>
            <a:normAutofit lnSpcReduction="10000"/>
          </a:bodyPr>
          <a:lstStyle/>
          <a:p>
            <a:r>
              <a:rPr lang="en-US" dirty="0" smtClean="0"/>
              <a:t>Program Characteristics:</a:t>
            </a:r>
          </a:p>
          <a:p>
            <a:pPr lvl="1">
              <a:lnSpc>
                <a:spcPct val="120000"/>
              </a:lnSpc>
            </a:pPr>
            <a:r>
              <a:rPr lang="en-US" dirty="0" smtClean="0"/>
              <a:t>Low adult-child ratio (not too many children for each adult to care for; the younger the children, the more adults will be needed.</a:t>
            </a:r>
          </a:p>
          <a:p>
            <a:pPr lvl="1">
              <a:lnSpc>
                <a:spcPct val="120000"/>
              </a:lnSpc>
            </a:pPr>
            <a:r>
              <a:rPr lang="en-US" dirty="0" smtClean="0"/>
              <a:t>Small group size.</a:t>
            </a:r>
          </a:p>
          <a:p>
            <a:pPr lvl="1">
              <a:lnSpc>
                <a:spcPct val="120000"/>
              </a:lnSpc>
            </a:pPr>
            <a:r>
              <a:rPr lang="en-US" dirty="0" smtClean="0"/>
              <a:t>A variety of activities appropriate for the age of the child.</a:t>
            </a:r>
          </a:p>
          <a:p>
            <a:pPr lvl="1">
              <a:lnSpc>
                <a:spcPct val="120000"/>
              </a:lnSpc>
            </a:pPr>
            <a:r>
              <a:rPr lang="en-US" dirty="0" smtClean="0"/>
              <a:t>Development encouraged in all areas of emotional, social, intellectual, language, and physical skills</a:t>
            </a:r>
          </a:p>
          <a:p>
            <a:pPr lvl="1">
              <a:lnSpc>
                <a:spcPct val="120000"/>
              </a:lnSpc>
            </a:pPr>
            <a:r>
              <a:rPr lang="en-US" dirty="0" smtClean="0"/>
              <a:t>Adequate amounts and arrangement of space.</a:t>
            </a:r>
          </a:p>
          <a:p>
            <a:pPr lvl="1">
              <a:lnSpc>
                <a:spcPct val="120000"/>
              </a:lnSpc>
            </a:pPr>
            <a:r>
              <a:rPr lang="en-US" dirty="0" smtClean="0"/>
              <a:t>Safety.</a:t>
            </a:r>
          </a:p>
          <a:p>
            <a:pPr lvl="1">
              <a:lnSpc>
                <a:spcPct val="120000"/>
              </a:lnSpc>
            </a:pPr>
            <a:r>
              <a:rPr lang="en-US" dirty="0" smtClean="0"/>
              <a:t>Good nutrition.</a:t>
            </a:r>
          </a:p>
          <a:p>
            <a:pPr lvl="1">
              <a:lnSpc>
                <a:spcPct val="120000"/>
              </a:lnSpc>
            </a:pPr>
            <a:r>
              <a:rPr lang="en-US" dirty="0" smtClean="0"/>
              <a:t>Clean environment.</a:t>
            </a:r>
            <a:endParaRPr lang="en-US" dirty="0"/>
          </a:p>
        </p:txBody>
      </p:sp>
      <p:pic>
        <p:nvPicPr>
          <p:cNvPr id="4" name="Picture 3"/>
          <p:cNvPicPr>
            <a:picLocks noChangeAspect="1"/>
          </p:cNvPicPr>
          <p:nvPr/>
        </p:nvPicPr>
        <p:blipFill>
          <a:blip r:embed="rId2"/>
          <a:stretch>
            <a:fillRect/>
          </a:stretch>
        </p:blipFill>
        <p:spPr>
          <a:xfrm>
            <a:off x="5907040" y="4359393"/>
            <a:ext cx="2982537" cy="1988358"/>
          </a:xfrm>
          <a:prstGeom prst="rect">
            <a:avLst/>
          </a:prstGeom>
        </p:spPr>
      </p:pic>
    </p:spTree>
    <p:extLst>
      <p:ext uri="{BB962C8B-B14F-4D97-AF65-F5344CB8AC3E}">
        <p14:creationId xmlns:p14="http://schemas.microsoft.com/office/powerpoint/2010/main" xmlns="" val="72417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Yourself…</a:t>
            </a:r>
            <a:endParaRPr lang="en-US" dirty="0"/>
          </a:p>
        </p:txBody>
      </p:sp>
      <p:pic>
        <p:nvPicPr>
          <p:cNvPr id="5" name="Picture 4"/>
          <p:cNvPicPr>
            <a:picLocks noChangeAspect="1"/>
          </p:cNvPicPr>
          <p:nvPr/>
        </p:nvPicPr>
        <p:blipFill>
          <a:blip r:embed="rId2"/>
          <a:stretch>
            <a:fillRect/>
          </a:stretch>
        </p:blipFill>
        <p:spPr>
          <a:xfrm>
            <a:off x="253371" y="1896532"/>
            <a:ext cx="2362202" cy="4496172"/>
          </a:xfrm>
          <a:prstGeom prst="rect">
            <a:avLst/>
          </a:prstGeom>
        </p:spPr>
      </p:pic>
      <p:pic>
        <p:nvPicPr>
          <p:cNvPr id="7" name="Picture 6"/>
          <p:cNvPicPr>
            <a:picLocks noChangeAspect="1"/>
          </p:cNvPicPr>
          <p:nvPr/>
        </p:nvPicPr>
        <p:blipFill>
          <a:blip r:embed="rId3"/>
          <a:stretch>
            <a:fillRect/>
          </a:stretch>
        </p:blipFill>
        <p:spPr>
          <a:xfrm>
            <a:off x="2834647" y="1261533"/>
            <a:ext cx="2459949" cy="2459949"/>
          </a:xfrm>
          <a:prstGeom prst="rect">
            <a:avLst/>
          </a:prstGeom>
        </p:spPr>
      </p:pic>
      <p:pic>
        <p:nvPicPr>
          <p:cNvPr id="8" name="Picture 7"/>
          <p:cNvPicPr>
            <a:picLocks noChangeAspect="1"/>
          </p:cNvPicPr>
          <p:nvPr/>
        </p:nvPicPr>
        <p:blipFill>
          <a:blip r:embed="rId4"/>
          <a:stretch>
            <a:fillRect/>
          </a:stretch>
        </p:blipFill>
        <p:spPr>
          <a:xfrm>
            <a:off x="2896176" y="3994284"/>
            <a:ext cx="2398420" cy="2398420"/>
          </a:xfrm>
          <a:prstGeom prst="rect">
            <a:avLst/>
          </a:prstGeom>
        </p:spPr>
      </p:pic>
      <p:pic>
        <p:nvPicPr>
          <p:cNvPr id="9" name="Picture 8"/>
          <p:cNvPicPr>
            <a:picLocks noChangeAspect="1"/>
          </p:cNvPicPr>
          <p:nvPr/>
        </p:nvPicPr>
        <p:blipFill>
          <a:blip r:embed="rId5"/>
          <a:stretch>
            <a:fillRect/>
          </a:stretch>
        </p:blipFill>
        <p:spPr>
          <a:xfrm>
            <a:off x="5539699" y="2607399"/>
            <a:ext cx="3351690" cy="2228166"/>
          </a:xfrm>
          <a:prstGeom prst="rect">
            <a:avLst/>
          </a:prstGeom>
        </p:spPr>
      </p:pic>
    </p:spTree>
    <p:extLst>
      <p:ext uri="{BB962C8B-B14F-4D97-AF65-F5344CB8AC3E}">
        <p14:creationId xmlns:p14="http://schemas.microsoft.com/office/powerpoint/2010/main" xmlns="" val="117531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LICENSING LAWS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must obtain two licenses to open a licensed childcare business for profit, taxes, and government funding.</a:t>
            </a:r>
          </a:p>
          <a:p>
            <a:pPr lvl="1"/>
            <a:r>
              <a:rPr lang="en-US" dirty="0" smtClean="0"/>
              <a:t>Child Care license</a:t>
            </a:r>
          </a:p>
          <a:p>
            <a:pPr lvl="1"/>
            <a:r>
              <a:rPr lang="en-US" dirty="0" smtClean="0"/>
              <a:t>Business License</a:t>
            </a:r>
          </a:p>
          <a:p>
            <a:pPr marL="228600" lvl="1" indent="0">
              <a:buNone/>
            </a:pPr>
            <a:endParaRPr lang="en-US" dirty="0" smtClean="0"/>
          </a:p>
          <a:p>
            <a:pPr marL="228600" lvl="1" indent="0">
              <a:buNone/>
            </a:pPr>
            <a:r>
              <a:rPr lang="en-US" dirty="0" smtClean="0"/>
              <a:t>***Renewed once a year.</a:t>
            </a:r>
          </a:p>
          <a:p>
            <a:pPr marL="0" indent="0">
              <a:buNone/>
            </a:pPr>
            <a:endParaRPr lang="en-US" dirty="0"/>
          </a:p>
          <a:p>
            <a:pPr marL="0" indent="0">
              <a:buNone/>
            </a:pPr>
            <a:r>
              <a:rPr lang="en-US" dirty="0" smtClean="0"/>
              <a:t>*Childcare facilities are licensed through the                                              Utah State Department of Health.</a:t>
            </a:r>
            <a:endParaRPr lang="en-US" dirty="0"/>
          </a:p>
        </p:txBody>
      </p:sp>
      <p:pic>
        <p:nvPicPr>
          <p:cNvPr id="4" name="Picture 3"/>
          <p:cNvPicPr>
            <a:picLocks noChangeAspect="1"/>
          </p:cNvPicPr>
          <p:nvPr/>
        </p:nvPicPr>
        <p:blipFill>
          <a:blip r:embed="rId2"/>
          <a:stretch>
            <a:fillRect/>
          </a:stretch>
        </p:blipFill>
        <p:spPr>
          <a:xfrm>
            <a:off x="6461444" y="2852392"/>
            <a:ext cx="2682555" cy="4005607"/>
          </a:xfrm>
          <a:prstGeom prst="rect">
            <a:avLst/>
          </a:prstGeom>
        </p:spPr>
      </p:pic>
    </p:spTree>
    <p:extLst>
      <p:ext uri="{BB962C8B-B14F-4D97-AF65-F5344CB8AC3E}">
        <p14:creationId xmlns:p14="http://schemas.microsoft.com/office/powerpoint/2010/main" xmlns="" val="3938595399"/>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270</TotalTime>
  <Words>948</Words>
  <Application>Microsoft Office PowerPoint</Application>
  <PresentationFormat>On-screen Show (4:3)</PresentationFormat>
  <Paragraphs>111</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Advantage</vt:lpstr>
      <vt:lpstr>Document</vt:lpstr>
      <vt:lpstr>Utah CHILD CARE LICENSING  STANDARDS</vt:lpstr>
      <vt:lpstr>1. DIRECTOR QUALIFICATIONS</vt:lpstr>
      <vt:lpstr>Licenses available</vt:lpstr>
      <vt:lpstr>2. CDA License</vt:lpstr>
      <vt:lpstr>What is the difference between the CDA and the CCP?</vt:lpstr>
      <vt:lpstr>1. TEACHER QUALIFICATIONS</vt:lpstr>
      <vt:lpstr>3. Quality Child Care</vt:lpstr>
      <vt:lpstr>Rate Yourself…</vt:lpstr>
      <vt:lpstr>4. LICENSING LAWS</vt:lpstr>
      <vt:lpstr>INSPECTIONS</vt:lpstr>
      <vt:lpstr>PRESCHOOL  LICENSING</vt:lpstr>
      <vt:lpstr>Licensing laws</vt:lpstr>
      <vt:lpstr>INDOOR SQUARE FOOTAGE  REQUIREMENTS:</vt:lpstr>
      <vt:lpstr>OUTDOOR SQUARE FOOTAGE  REQUIREMENTS</vt:lpstr>
      <vt:lpstr>HEALTH</vt:lpstr>
      <vt:lpstr>Slide 16</vt:lpstr>
      <vt:lpstr>Checking children In and Out</vt:lpstr>
      <vt:lpstr>Slide 18</vt:lpstr>
      <vt:lpstr>MINIMUM CAREGIVER/CHILD RATIOS FOR DAY CARE</vt:lpstr>
      <vt:lpstr>MEAL &amp; SNACK  REQUIREMENTS: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CHILD CARE LICENSING  STANDARDS</dc:title>
  <dc:creator>Administrator</dc:creator>
  <cp:lastModifiedBy>kathryn.crandall</cp:lastModifiedBy>
  <cp:revision>14</cp:revision>
  <dcterms:created xsi:type="dcterms:W3CDTF">2014-07-09T19:30:36Z</dcterms:created>
  <dcterms:modified xsi:type="dcterms:W3CDTF">2014-07-29T19:22:39Z</dcterms:modified>
</cp:coreProperties>
</file>