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A93BA2-E0FA-1B42-830A-FED8A06E17D7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4E86CD-626C-8F40-95CB-015EF391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Curriculum/Lesson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9" y="4368314"/>
            <a:ext cx="2677443" cy="2015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30" y="3623025"/>
            <a:ext cx="2070313" cy="2760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586" y="3966072"/>
            <a:ext cx="1972172" cy="1972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24" y="268034"/>
            <a:ext cx="1732398" cy="173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273" y="330506"/>
            <a:ext cx="1252445" cy="16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90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a Lesson Plan -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452337" cy="3603812"/>
          </a:xfrm>
        </p:spPr>
        <p:txBody>
          <a:bodyPr>
            <a:noAutofit/>
          </a:bodyPr>
          <a:lstStyle/>
          <a:p>
            <a:r>
              <a:rPr lang="en-US" sz="1800" dirty="0" smtClean="0"/>
              <a:t>Describes the expected outcome or </a:t>
            </a:r>
            <a:r>
              <a:rPr lang="en-US" sz="1800" dirty="0" smtClean="0">
                <a:solidFill>
                  <a:srgbClr val="FF0000"/>
                </a:solidFill>
              </a:rPr>
              <a:t>overall goal </a:t>
            </a:r>
            <a:r>
              <a:rPr lang="en-US" sz="1800" dirty="0" smtClean="0"/>
              <a:t>of an activity or what is to be achieved through the overall lesson and day</a:t>
            </a:r>
          </a:p>
          <a:p>
            <a:r>
              <a:rPr lang="en-US" sz="1800" dirty="0" smtClean="0"/>
              <a:t>What is it that you hope the children </a:t>
            </a:r>
            <a:r>
              <a:rPr lang="en-US" sz="1800" dirty="0" smtClean="0">
                <a:solidFill>
                  <a:srgbClr val="FF0000"/>
                </a:solidFill>
              </a:rPr>
              <a:t>will learn </a:t>
            </a:r>
            <a:r>
              <a:rPr lang="en-US" sz="1800" dirty="0" smtClean="0"/>
              <a:t>or take from the lessons and activities?</a:t>
            </a:r>
          </a:p>
          <a:p>
            <a:r>
              <a:rPr lang="en-US" sz="1800" dirty="0" smtClean="0"/>
              <a:t>Provides a basis for </a:t>
            </a:r>
            <a:r>
              <a:rPr lang="en-US" sz="1800" dirty="0" smtClean="0">
                <a:solidFill>
                  <a:srgbClr val="FF0000"/>
                </a:solidFill>
              </a:rPr>
              <a:t>assessment</a:t>
            </a:r>
            <a:r>
              <a:rPr lang="en-US" sz="1800" dirty="0" smtClean="0"/>
              <a:t> of learning</a:t>
            </a:r>
          </a:p>
          <a:p>
            <a:r>
              <a:rPr lang="en-US" sz="1800" dirty="0" smtClean="0"/>
              <a:t>Did the child accomplish the objective? If yes, then learning occurred</a:t>
            </a:r>
          </a:p>
          <a:p>
            <a:r>
              <a:rPr lang="en-US" sz="1800" dirty="0" smtClean="0"/>
              <a:t>There are </a:t>
            </a:r>
            <a:r>
              <a:rPr lang="en-US" sz="1800" dirty="0" smtClean="0">
                <a:solidFill>
                  <a:srgbClr val="FF0000"/>
                </a:solidFill>
              </a:rPr>
              <a:t>3 parts </a:t>
            </a:r>
            <a:r>
              <a:rPr lang="en-US" sz="1800" dirty="0" smtClean="0"/>
              <a:t>to the objective which include conditions of performance, the behavior, and the level of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3040" y="5091610"/>
            <a:ext cx="6399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children will…   VERB (NOT LEARN),   …Level of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485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a Lesson Plan -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going to be </a:t>
            </a:r>
            <a:r>
              <a:rPr lang="en-US" dirty="0" smtClean="0">
                <a:solidFill>
                  <a:srgbClr val="FF0000"/>
                </a:solidFill>
              </a:rPr>
              <a:t>done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you are going to do it.</a:t>
            </a:r>
          </a:p>
          <a:p>
            <a:pPr lvl="1"/>
            <a:r>
              <a:rPr lang="en-US" b="1" dirty="0" smtClean="0"/>
              <a:t>Title or name </a:t>
            </a:r>
            <a:r>
              <a:rPr lang="en-US" dirty="0" smtClean="0"/>
              <a:t>of activity</a:t>
            </a:r>
          </a:p>
          <a:p>
            <a:pPr lvl="1"/>
            <a:r>
              <a:rPr lang="en-US" b="1" dirty="0" smtClean="0"/>
              <a:t>Description</a:t>
            </a:r>
            <a:r>
              <a:rPr lang="en-US" dirty="0" smtClean="0"/>
              <a:t> of the activity with an estimated time</a:t>
            </a:r>
          </a:p>
          <a:p>
            <a:pPr lvl="1"/>
            <a:r>
              <a:rPr lang="en-US" b="1" dirty="0" smtClean="0"/>
              <a:t>Procedure</a:t>
            </a:r>
            <a:r>
              <a:rPr lang="en-US" dirty="0" smtClean="0"/>
              <a:t> written in enough detail that another person could facilitate the activity</a:t>
            </a:r>
          </a:p>
          <a:p>
            <a:pPr lvl="1"/>
            <a:r>
              <a:rPr lang="en-US" b="1" dirty="0" smtClean="0"/>
              <a:t>Curriculum Area</a:t>
            </a:r>
          </a:p>
          <a:p>
            <a:pPr lvl="1"/>
            <a:r>
              <a:rPr lang="en-US" b="1" dirty="0" smtClean="0"/>
              <a:t>Supplies</a:t>
            </a:r>
            <a:r>
              <a:rPr lang="en-US" dirty="0" smtClean="0"/>
              <a:t> needed to successfully complete the activity</a:t>
            </a:r>
          </a:p>
          <a:p>
            <a:pPr marL="0" indent="0">
              <a:buNone/>
            </a:pPr>
            <a:r>
              <a:rPr lang="en-US" b="1" dirty="0" smtClean="0"/>
              <a:t>***Enough detail that </a:t>
            </a:r>
            <a:r>
              <a:rPr lang="en-US" b="1" dirty="0" smtClean="0">
                <a:solidFill>
                  <a:srgbClr val="FF0000"/>
                </a:solidFill>
              </a:rPr>
              <a:t>another person </a:t>
            </a:r>
            <a:r>
              <a:rPr lang="en-US" b="1" dirty="0" smtClean="0"/>
              <a:t>could teach the lesson for you!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0823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a Lesson Plan </a:t>
            </a:r>
            <a:r>
              <a:rPr lang="en-US" dirty="0" smtClean="0"/>
              <a:t>– CURRICULUM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gross motor</a:t>
            </a:r>
            <a:r>
              <a:rPr lang="en-US" dirty="0" smtClean="0"/>
              <a:t> activities in the areas of math, creative art, science and discovery, language and literacy, and music and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69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a Lesson Plan - </a:t>
            </a:r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the </a:t>
            </a:r>
            <a:r>
              <a:rPr lang="en-US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/>
              <a:t> from one activity to another or the </a:t>
            </a:r>
            <a:r>
              <a:rPr lang="en-US" dirty="0" smtClean="0">
                <a:solidFill>
                  <a:srgbClr val="FF0000"/>
                </a:solidFill>
              </a:rPr>
              <a:t>beginning</a:t>
            </a:r>
            <a:r>
              <a:rPr lang="en-US" dirty="0" smtClean="0"/>
              <a:t> of an activity so as to begin a new activity</a:t>
            </a:r>
          </a:p>
          <a:p>
            <a:pPr lvl="1"/>
            <a:r>
              <a:rPr lang="en-US" dirty="0" smtClean="0"/>
              <a:t>EX: “If you can hear me touch…”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80" y="3861702"/>
            <a:ext cx="1670895" cy="2182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84" y="2931435"/>
            <a:ext cx="2406428" cy="31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06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Head/Lead Teacher</a:t>
            </a:r>
            <a:br>
              <a:rPr lang="en-US" dirty="0" smtClean="0"/>
            </a:br>
            <a:r>
              <a:rPr lang="en-US" sz="2700" dirty="0" smtClean="0"/>
              <a:t>Role and Responsibilities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initial responsibility in planning</a:t>
            </a:r>
          </a:p>
          <a:p>
            <a:r>
              <a:rPr lang="en-US" dirty="0" smtClean="0"/>
              <a:t>Responsible for pace of activities</a:t>
            </a:r>
          </a:p>
          <a:p>
            <a:r>
              <a:rPr lang="en-US" dirty="0" smtClean="0"/>
              <a:t>Makes sure skills and resources available for activities</a:t>
            </a:r>
          </a:p>
          <a:p>
            <a:r>
              <a:rPr lang="en-US" dirty="0" smtClean="0"/>
              <a:t>Helps clean up</a:t>
            </a:r>
          </a:p>
          <a:p>
            <a:r>
              <a:rPr lang="en-US" dirty="0" smtClean="0"/>
              <a:t>Completes evaluation on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54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</a:t>
            </a:r>
            <a:r>
              <a:rPr lang="en-US" dirty="0"/>
              <a:t>Teacher</a:t>
            </a:r>
            <a:br>
              <a:rPr lang="en-US" dirty="0"/>
            </a:br>
            <a:r>
              <a:rPr lang="en-US" sz="2700" dirty="0"/>
              <a:t>Role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Has obligation to support lead teacher</a:t>
            </a:r>
          </a:p>
          <a:p>
            <a:r>
              <a:rPr lang="en-US" dirty="0" smtClean="0"/>
              <a:t>Makes suggestions at planning sessions</a:t>
            </a:r>
          </a:p>
          <a:p>
            <a:r>
              <a:rPr lang="en-US" dirty="0" smtClean="0"/>
              <a:t>Fulfills assignments given by lead teacher</a:t>
            </a:r>
          </a:p>
          <a:p>
            <a:r>
              <a:rPr lang="en-US" dirty="0" smtClean="0"/>
              <a:t>Works directly with children during group time and assists them</a:t>
            </a:r>
          </a:p>
          <a:p>
            <a:r>
              <a:rPr lang="en-US" dirty="0" smtClean="0"/>
              <a:t>Deals with quieting a child or settling confusion</a:t>
            </a:r>
          </a:p>
          <a:p>
            <a:r>
              <a:rPr lang="en-US" dirty="0" smtClean="0"/>
              <a:t>Knows finger plays and songs to assist lead teacher</a:t>
            </a:r>
          </a:p>
          <a:p>
            <a:r>
              <a:rPr lang="en-US" dirty="0" smtClean="0"/>
              <a:t>Helps with </a:t>
            </a:r>
            <a:r>
              <a:rPr lang="en-US" dirty="0" err="1" smtClean="0"/>
              <a:t>clean-up</a:t>
            </a:r>
            <a:r>
              <a:rPr lang="en-US" dirty="0" smtClean="0"/>
              <a:t> and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7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Calendaring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Daily Scheduling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Tells what themes will be assigned each day, week, or month and an idea for what will be done each day</a:t>
            </a:r>
          </a:p>
          <a:p>
            <a:r>
              <a:rPr lang="en-US" dirty="0" smtClean="0"/>
              <a:t>Makes sure curriculum is completely covered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Showing which activities will be covered for the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76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Plans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Describes:</a:t>
            </a:r>
          </a:p>
          <a:p>
            <a:pPr lvl="1"/>
            <a:r>
              <a:rPr lang="en-US" sz="1800" dirty="0" smtClean="0"/>
              <a:t>Activity</a:t>
            </a:r>
          </a:p>
          <a:p>
            <a:pPr lvl="1"/>
            <a:r>
              <a:rPr lang="en-US" sz="1800" dirty="0" smtClean="0"/>
              <a:t>Learning goals/objectives</a:t>
            </a:r>
          </a:p>
          <a:p>
            <a:pPr lvl="1"/>
            <a:r>
              <a:rPr lang="en-US" sz="1800" dirty="0" smtClean="0"/>
              <a:t>Procedures for activities</a:t>
            </a:r>
          </a:p>
          <a:p>
            <a:r>
              <a:rPr lang="en-US" dirty="0" smtClean="0"/>
              <a:t>Lists needed supplies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28" y="2646979"/>
            <a:ext cx="3024140" cy="20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70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Curriculum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Knowing what to expect reduces stress for teacher and children</a:t>
            </a:r>
          </a:p>
          <a:p>
            <a:r>
              <a:rPr lang="en-US" dirty="0" smtClean="0"/>
              <a:t>Plan for required materials</a:t>
            </a:r>
          </a:p>
          <a:p>
            <a:r>
              <a:rPr lang="en-US" dirty="0" smtClean="0"/>
              <a:t>Following the day in an organized manner is easier and more fun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Feels more secure</a:t>
            </a:r>
          </a:p>
          <a:p>
            <a:r>
              <a:rPr lang="en-US" dirty="0" smtClean="0"/>
              <a:t>Daily lesson plans should be posted</a:t>
            </a:r>
          </a:p>
          <a:p>
            <a:r>
              <a:rPr lang="en-US" dirty="0" smtClean="0"/>
              <a:t>Encourages them to discuss school with their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63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Curriculum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Knows what to expect</a:t>
            </a:r>
          </a:p>
          <a:p>
            <a:r>
              <a:rPr lang="en-US" dirty="0" smtClean="0"/>
              <a:t>Reduces tension and misbehavior</a:t>
            </a:r>
          </a:p>
          <a:p>
            <a:r>
              <a:rPr lang="en-US" dirty="0" smtClean="0"/>
              <a:t>Sense of time and sequence developed</a:t>
            </a:r>
          </a:p>
          <a:p>
            <a:r>
              <a:rPr lang="en-US" dirty="0" smtClean="0"/>
              <a:t>Learn skill of predicting (problem-solving)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763" y="2435308"/>
            <a:ext cx="3308505" cy="26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8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a Lesson Plan - THEMES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main topic</a:t>
            </a:r>
            <a:r>
              <a:rPr lang="en-US" dirty="0" smtClean="0"/>
              <a:t>, ideas, or concepts around which the classroom activities are planned. </a:t>
            </a:r>
          </a:p>
          <a:p>
            <a:r>
              <a:rPr lang="en-US" dirty="0" smtClean="0"/>
              <a:t>What types of topics are the most effective to use with children?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Those that address the interests and needs of the children, events occurring due to season, holiday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74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a Lesson Plan - </a:t>
            </a: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Vocabulary</a:t>
            </a:r>
            <a:r>
              <a:rPr lang="en-US" dirty="0" smtClean="0"/>
              <a:t> words, </a:t>
            </a:r>
            <a:r>
              <a:rPr lang="en-US" dirty="0" smtClean="0">
                <a:solidFill>
                  <a:srgbClr val="FF0000"/>
                </a:solidFill>
              </a:rPr>
              <a:t>factual</a:t>
            </a:r>
            <a:r>
              <a:rPr lang="en-US" dirty="0" smtClean="0"/>
              <a:t> statements, and experiences that you want the children to understand as they complete the learning centers</a:t>
            </a:r>
          </a:p>
          <a:p>
            <a:r>
              <a:rPr lang="en-US" dirty="0" smtClean="0"/>
              <a:t>States the minimum standard of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361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46</TotalTime>
  <Words>544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Curriculum/Lesson Planning</vt:lpstr>
      <vt:lpstr>Head/Lead Teacher Role and Responsibilities</vt:lpstr>
      <vt:lpstr>Support Teacher Role and Responsibilities</vt:lpstr>
      <vt:lpstr>Curriculum Planning</vt:lpstr>
      <vt:lpstr>Curriculum Planning</vt:lpstr>
      <vt:lpstr>Purpose of Curriculum Planning</vt:lpstr>
      <vt:lpstr>Purpose of Curriculum Planning</vt:lpstr>
      <vt:lpstr>Components of a Lesson Plan - THEMES</vt:lpstr>
      <vt:lpstr>Components of a Lesson Plan - CONCEPTS</vt:lpstr>
      <vt:lpstr>Components of a Lesson Plan - OBJECTIVES</vt:lpstr>
      <vt:lpstr>Components of a Lesson Plan - PROCEDURE</vt:lpstr>
      <vt:lpstr>Components of a Lesson Plan – CURRICULUM AREA</vt:lpstr>
      <vt:lpstr>Components of a Lesson Plan - TRANSITIONS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Curriculum/Lesson Planning</dc:title>
  <dc:creator>Administrator</dc:creator>
  <cp:lastModifiedBy>kathryn.crandall</cp:lastModifiedBy>
  <cp:revision>5</cp:revision>
  <dcterms:created xsi:type="dcterms:W3CDTF">2014-08-27T19:59:14Z</dcterms:created>
  <dcterms:modified xsi:type="dcterms:W3CDTF">2015-02-09T21:23:10Z</dcterms:modified>
</cp:coreProperties>
</file>